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7" r:id="rId2"/>
  </p:sldMasterIdLst>
  <p:notesMasterIdLst>
    <p:notesMasterId r:id="rId35"/>
  </p:notesMasterIdLst>
  <p:sldIdLst>
    <p:sldId id="453" r:id="rId3"/>
    <p:sldId id="488" r:id="rId4"/>
    <p:sldId id="487" r:id="rId5"/>
    <p:sldId id="261" r:id="rId6"/>
    <p:sldId id="258" r:id="rId7"/>
    <p:sldId id="462" r:id="rId8"/>
    <p:sldId id="471" r:id="rId9"/>
    <p:sldId id="480" r:id="rId10"/>
    <p:sldId id="481" r:id="rId11"/>
    <p:sldId id="478" r:id="rId12"/>
    <p:sldId id="482" r:id="rId13"/>
    <p:sldId id="483" r:id="rId14"/>
    <p:sldId id="479" r:id="rId15"/>
    <p:sldId id="486" r:id="rId16"/>
    <p:sldId id="485" r:id="rId17"/>
    <p:sldId id="463" r:id="rId18"/>
    <p:sldId id="464" r:id="rId19"/>
    <p:sldId id="362" r:id="rId20"/>
    <p:sldId id="467" r:id="rId21"/>
    <p:sldId id="491" r:id="rId22"/>
    <p:sldId id="492" r:id="rId23"/>
    <p:sldId id="493" r:id="rId24"/>
    <p:sldId id="474" r:id="rId25"/>
    <p:sldId id="262" r:id="rId26"/>
    <p:sldId id="490" r:id="rId27"/>
    <p:sldId id="257" r:id="rId28"/>
    <p:sldId id="465" r:id="rId29"/>
    <p:sldId id="468" r:id="rId30"/>
    <p:sldId id="469" r:id="rId31"/>
    <p:sldId id="470" r:id="rId32"/>
    <p:sldId id="489" r:id="rId33"/>
    <p:sldId id="2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895"/>
    <a:srgbClr val="0A0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2603" autoAdjust="0"/>
  </p:normalViewPr>
  <p:slideViewPr>
    <p:cSldViewPr snapToGrid="0">
      <p:cViewPr varScale="1">
        <p:scale>
          <a:sx n="61" d="100"/>
          <a:sy n="61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21:38:0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9587 644 6505,'-10'-10'575,"0"-1"-1,1 0 0,1-1 0,0 0 0,-11-24 0,18 34-579,0 0 1,-1 1-1,1-1 0,0 0 0,0 1 1,-1-1-1,1 1 0,-1-1 0,1 1 1,-1 0-1,0-1 0,1 1 0,-1 0 1,0 0-1,0 0 0,0 1 0,0-1 1,-2 0-1,-42-7-946,29 6 66,-6-3 373,1-1-1,0-1 0,-31-14 0,-22-8 2431,11 12-367,-127-17-1,-69 11-1468,15 13-432,-72-5-531,-276-63 1312,451 56-227,-286-52 722,-10 17 42,81 15-912,277 27-52,-253-30 0,-327 29 44,158 23 136,130 9 167,242-8-285,-61 10 168,-326 74-1,299-45-203,-287 73 12,464-108-40,-465 143 52,404-113 131,-161 93 0,141-68-73,-373 202 86,377-204-125,-117 70 96,187-104-136,2 2-1,-73 68 0,40-15-11,4 2 1,-71 111-1,6 23-27,116-175 3,2 0-1,-31 98 1,34-69-12,-15 126-1,32-168 10,1 1-1,2 0 1,1-1-1,2 1 1,1-1-1,2 0 1,1 0-1,14 35 1,17 32-17,63 115 1,-101-215 21,23 47 6,2-1 0,2-2 0,2 0 0,68 75-1,-47-68 31,3-2 0,1-2 0,78 49 0,-63-52-15,119 84 14,-77-39-6,159 110 60,-173-143-61,197 83 0,125 12 7,524 120 251,-732-224-150,1-9 0,2-10 0,427 2 0,-158-32-110,184-4-2,-312-14-15,438-82-1,-641 75-5,558-111 39,317-126 120,-623 140-76,-1-35-31,-13-49-105,-14-30-21,-245 154 64,-66 42 21,-2-3 0,88-79 0,-7-27 41,-59 60-16,224-264 32,-257 290-64,-37 46-4,-1-2 0,-1 0 0,0-1 0,-2 0 0,0-1 0,-1 0 0,13-43 0,-7 6 7,-3-1 0,-2 0 1,6-109-1,-18 142-3,-2 0 0,-1 1 1,-1-1-1,-1 0 0,-1 1 0,-1 0 0,-2 1 0,0 0 0,-21-38 0,-13-12 39,-85-112-1,59 92-6,-42-52 89,90 122-82,-2 1-1,-1 1 1,-42-30 0,2 10-23,-1 3 1,-2 3 0,-90-35-1,-406-129 87,469 175-751,-2 4 1,-1 4-1,0 4 1,-107-1-1,-32 24-5939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1:30:57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9801 208 3753,'1'-9'2232,"-1"8"-2184,0 1 1,0 0 0,0-1-1,0 1 1,0-1-1,1 1 1,-1-1-1,0 1 1,0-1-1,0 1 1,0-1-1,0 1 1,-1-1-1,1 1 1,0-1-1,0 1 1,0-1-1,0 1 1,0-1 0,-1 1-1,1-1 1,0 1-1,0 0 1,-1-1-1,1 1 1,0-1-1,-1 1 1,1 0-1,0-1 1,-1 1-1,1 0 1,-1 0-1,0-1 1,-5-2 7,0 1 1,0-1 0,0 1-1,0 1 1,0-1-1,0 1 1,-1 0-1,1 1 1,0-1-1,-1 1 1,-10 1-1,8 1 58,-1 0 1,0 1-1,1 0 0,-1 0 0,1 1 0,-17 9 1,13-7 230,0 0 1,0 0-1,0-1 0,-1-1 1,-23 4-1,-74 4-500,85-10 257,-27 0-74,-82-9 0,2 0 257,-79-3 411,0 0 206,139 9-720,-122-17 0,72 7 155,-1-1-17,42-2-233,-136-17-15,-77 14 11,136 9 19,-341-47 951,479 53-1036,-269-27 29,149 17-51,78 8-8,0 2 0,0 3-1,-108 17 1,14 4 25,-2-7 0,-218-6 0,-180-26-27,480 13 9,-158 0 14,123 12-10,-197 39 1,164-21 10,-211 11 0,205-25 12,-282 16-19,387-29-16,0-2 0,-68-13 0,10 0-2,40 11 34,1 2 0,-1 3 0,0 2 0,-105 19 0,105-9-19,-10 2-5,-110 7 0,130-19 7,-4-1 0,-1 2-1,1 3 1,-67 16 0,51-2-13,5-1 35,-111 15-1,23-7 18,102-16-32,38-6-8,1 0 0,0 1 0,-29 14-1,12-4-6,11-5 3,-23 15 0,-18 9 20,-44 21 18,37-18-21,40-21-10,1 1-1,-29 25 1,8-7 6,-23 24 7,-6 5 8,57-48-10,1 1 0,1 1-1,1 1 1,-21 27 0,36-42-13,-66 94 2,41-55-4,19-29 6,1 0 0,1 0-1,0 1 1,1-1 0,1 2-1,0-1 1,1 1 0,-4 26-1,8-32-1,0 0 1,0-1-1,1 1 0,1 0 0,0 0 0,0 0 0,1-1 0,0 1 0,1-1 0,0 1 0,1-1 0,0 0 0,1 0 0,9 16 0,-5-14 13,0-1 0,1 0 0,0 0 0,0-1 0,1 0 0,1-1 0,-1 0 0,2-1 0,-1 0 0,18 7-1,13 4 78,85 23-1,-50-18-57,90 30 159,-131-42-156,0-2 1,1-1 0,48 4 0,117 1 80,-132-11-88,-63-2-31,796 28 539,-752-29-498,0 1 1,0 3 0,84 16-1,-19 12 10,106 22 98,-74-31 31,0-6 1,168-4-1,139-46 136,-134 17-53,-2 25-163,75-1-21,48-2 23,-49 1-60,-185-8 18,222-4 104,-271 3-126,113-5-28,-40-11 8,273-12 210,-297 28-121,343 14 139,-134 21-98,183 21-105,-496-42-37,0-4-1,0-6 1,1-3-1,151-23 1,-82-3 7,196-36-21,-302 49 8,148-34 2,-154 31 1,87-37 0,-103 34-2,4 0 0,-2-3 0,0-1 0,61-43 1,-57 30-4,104-79-14,-119 86 10,64-69 0,-75 71 8,-21 23-1,0 0 0,0 0 0,-1-1 0,0 0 0,-1 0 0,1 0 0,-1 0 1,0-1-1,0 0 0,-1 0 0,3-7 0,-4 0-5,0 0 0,-1 0 0,0 0-1,-1 0 1,0 0 0,-1 0 0,-4-17 0,-3-7-45,-18-49 0,23 77 52,-1 1-1,0 1 0,-1-1 0,0 1 1,-1-1-1,1 1 0,-1 1 1,-1-1-1,-10-9 0,-7-4-5,-43-27 0,7 5 24,9 1 24,-51-38 124,46 35-66,41 32-87,0 1 1,-23-15-1,-56-24 1,-41-24-8,76 35-17,1 1 44,-75-38 0,112 67-32,-1 0 1,0 2-1,0 0 0,-1 2 0,0 0 0,0 2 0,-39-4 0,6 8-24,0 3-1,0 2 1,-92 20-1,-165 61-434,123-16-1064,-10 11-1085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01:35:11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5456 237 5681,'-1'-4'86,"-1"0"0,1 1 0,-1-1 0,0 0 0,0 0 0,0 1 0,-1 0 0,1-1 0,-1 1 0,0 0 1,0 0-1,0 0 0,0 1 0,0-1 0,-1 1 0,1-1 0,-1 1 0,0 1 0,-5-3 0,2 1-89,1 1 0,-1 0 1,0 0-1,0 1 0,0 0 1,0 0-1,0 0 0,0 1 1,0 0-1,0 1 0,-8 0 1,-9 5-3,14-3 43,1-1-1,0 0 0,0-1 1,-11 1-1,17-2 28,-225 4 3816,-13-7-3796,193 0-80,-145 0 24,160 1-23,-207-24 13,209 23-12,0 0-1,-37 2 0,1 0 5,-2-2-11,-223-4 1,89 7 10,-25-20 156,182 14-73,-33-2 119,25 3-153,0-2-1,-66-19 1,82 15-54,4 0 3,1 2-1,-54-8 1,-11 11-7,1 4 0,0 4 0,-146 22 0,154-16 68,54-6-3,-1 1-1,-36 10 1,-66 17-11,-101 29 126,21 7 313,153-47-362,32-10-95,0 2-1,-33 14 1,-3 4-32,-129 34 1,92-31 13,79-23-13,0 2 0,2 1 0,-35 20-1,-67 53-2,-6 3 101,103-70-21,-18 9 18,1 2 0,-65 53 1,103-73-104,0 0 0,1 1 0,0 0 0,0 1 0,-9 18 0,9-15-2,0-1 0,-20 24 0,26-34 4,0 0 0,0 0 0,0 0-1,0 1 1,0-1 0,1 1 0,-1-1 0,1 1 0,0 0 0,0 0 0,1-1-1,-1 1 1,1 0 0,0 0 0,-1 0 0,2 4 0,-5 33 8,1-31 0,1-1-1,0 1 1,1 0-1,0-1 1,0 1-1,1 0 1,0 0-1,1 0 1,0 0-1,1-1 1,0 1-1,3 11 1,-2-16 4,-1 1 0,1-1 0,0 0 1,0 0-1,0 0 0,1 0 0,-1 0 1,1-1-1,0 1 0,1-1 0,-1 0 1,1 0-1,9 5 0,43 29 123,74 38 0,-113-67-133,14 8 23,2-2 0,51 17 1,15-6 65,-29-9-48,-1 3 0,115 49 0,-167-60-31,0-1-1,1-1 1,0-1 0,0-1 0,0 0 0,30 2 0,28 2 84,83 3 93,95-14 195,-81 0-196,139-8-71,62-19-93,-109 25-13,63-5 10,-216 3 87,0 5 1,130 14-1,-79 12-28,-9-2-58,36 3 122,-8-2 26,-46-7-137,108 6-8,-220-23-23,7 1 6,-1-1 0,1-2 0,38-7 0,172-27 19,-120 20-24,-11 1-1,203-36 19,-260 39-7,-1-3 0,0-2 0,87-41 0,-78 27-6,-2-4 0,100-73 0,-90 42-9,-43 39-2,-20 20 0,-1-1-1,0 1 0,0-1 0,-1 0 0,0 0 1,0-1-1,-1 0 0,0 1 0,0-1 0,-1-1 1,-1 1-1,1 0 0,-1-1 0,-1 1 1,0-1-1,0 0 0,-1 1 0,0-1 0,-1 0 1,0 1-1,-4-18 0,1 11 6,-1 1 0,0-1 0,-2 1 0,-11-22 0,11 24-10,0 0 1,-1 1 0,-1-1 0,0 2-1,-1-1 1,0 2 0,0-1 0,-1 1-1,-16-11 1,-139-107-34,86 69 49,14 12 11,30 18-15,-2 1-1,-1 2 0,-73-36 1,94 55-75,-1 1 0,0 0 0,0 2 0,0 0 0,-1 1 0,1 1 0,-31 1 0,-138 16-2993,175-13 2687,-132 17-7012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9AC6-DCEE-4BE8-B663-334DFB6EDBEE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50F-64FE-497C-B32F-1D3E055164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67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585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13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213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748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282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601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744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26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105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60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491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5050F-64FE-497C-B32F-1D3E055164B6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60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F78B-A408-A003-41AA-CD864EE39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F9824-BD30-8BA3-8B0F-E43255867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311B-9061-2069-7380-78553C7F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70A3-79A6-C531-FBCC-1D70BE2C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6518-3D50-29B2-BE48-88D8D53A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627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235F-781C-640B-76AF-2DC7675C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D98AD-2350-6ECA-D692-E3E406D70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7998A-49A3-540E-EEA5-866F20F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14E7-D105-CF7D-41CD-5F5B96F8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AC8F-F160-C404-7BCC-01EA2755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76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F0864-4F75-7283-9B09-741C1714E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0358B-6869-F79B-1765-3CB0C0C2C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55BC-67E5-036D-79DE-FB567F1B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C1B3-9831-0822-73D2-EC0785B3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12C7-E171-C74F-1E65-370568C0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39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022516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348078"/>
            <a:ext cx="10972800" cy="3556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1E935B5-F215-BB43-A8A3-881CE87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903879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NZ" dirty="0"/>
              <a:t>BP PowerPoint Template April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72926-827A-6D41-AED9-654C36002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5B505-95FE-E949-B75C-60A37E784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150"/>
            <a:ext cx="1632181" cy="4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718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ilding Product Specification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house and a blue wall&#10;&#10;AI-generated content may be incorrect.">
            <a:extLst>
              <a:ext uri="{FF2B5EF4-FFF2-40B4-BE49-F238E27FC236}">
                <a16:creationId xmlns:a16="http://schemas.microsoft.com/office/drawing/2014/main" id="{0543175A-6C93-6216-DC57-F49E7BE29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30866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oved Products Certified Oversea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house&#10;&#10;AI-generated content may be incorrect.">
            <a:extLst>
              <a:ext uri="{FF2B5EF4-FFF2-40B4-BE49-F238E27FC236}">
                <a16:creationId xmlns:a16="http://schemas.microsoft.com/office/drawing/2014/main" id="{AFF4E048-0946-024E-F641-6021CF6D5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85933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ster Endorsed Standard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a house and a door&#10;&#10;AI-generated content may be incorrect.">
            <a:extLst>
              <a:ext uri="{FF2B5EF4-FFF2-40B4-BE49-F238E27FC236}">
                <a16:creationId xmlns:a16="http://schemas.microsoft.com/office/drawing/2014/main" id="{8358C40E-33BB-8C7D-C4F9-F15276719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0660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eas Products Programm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house with different colored squares&#10;&#10;AI-generated content may be incorrect.">
            <a:extLst>
              <a:ext uri="{FF2B5EF4-FFF2-40B4-BE49-F238E27FC236}">
                <a16:creationId xmlns:a16="http://schemas.microsoft.com/office/drawing/2014/main" id="{5A21831B-F69F-B81D-9ACC-70BEBD601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DFDD0A-C068-D24D-A298-C8DBD5AAF023}"/>
              </a:ext>
            </a:extLst>
          </p:cNvPr>
          <p:cNvSpPr/>
          <p:nvPr userDrawn="1"/>
        </p:nvSpPr>
        <p:spPr>
          <a:xfrm>
            <a:off x="0" y="5829267"/>
            <a:ext cx="12192000" cy="10287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CFB7B-96C2-A246-8930-7C450C699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369" y="6217496"/>
            <a:ext cx="1700907" cy="252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45813-CD2C-714E-921D-B21CF1DF15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699" y="6141771"/>
            <a:ext cx="2202928" cy="4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63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eas Products Programm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D5646CD1-2543-92AA-980B-82E6373BE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AD44E8-AF0D-F761-9E91-DE80F4457859}"/>
              </a:ext>
            </a:extLst>
          </p:cNvPr>
          <p:cNvSpPr/>
          <p:nvPr userDrawn="1"/>
        </p:nvSpPr>
        <p:spPr>
          <a:xfrm>
            <a:off x="0" y="5829267"/>
            <a:ext cx="12192000" cy="10287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306D4-5BAF-0FB1-BB61-2EF1B18DD2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6427" y="6217495"/>
            <a:ext cx="1700907" cy="25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84FF8-7F39-FD29-0826-F808A4891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966592"/>
            <a:ext cx="1824203" cy="75407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14AA62-3292-0E14-EF07-2B553825B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56442F-889D-F749-AF51-24349A1BC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16634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ster Endorsed Standards_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EB393D65-DF76-D80B-7EB9-3C03BC79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67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roved Products Certified Overseas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D54D44A4-DB91-A898-E653-9FC3440D2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61C7-810F-CD9A-ABB6-04966413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B2EC-68C5-FB5E-595A-67083A00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8C04-8EC9-A527-B00D-5B401A77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4E35-C7AA-1169-BCEB-F6C30981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8EF2-6C14-B3F9-BFA8-3CD92AF8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5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A9968F43-8E62-12F3-7868-8C5665F87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7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A9968F43-8E62-12F3-7868-8C5665F87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769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eas Products Programm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house&#10;&#10;AI-generated content may be incorrect.">
            <a:extLst>
              <a:ext uri="{FF2B5EF4-FFF2-40B4-BE49-F238E27FC236}">
                <a16:creationId xmlns:a16="http://schemas.microsoft.com/office/drawing/2014/main" id="{07975C1E-FD69-B17B-27A2-523030F88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DFDD0A-C068-D24D-A298-C8DBD5AAF023}"/>
              </a:ext>
            </a:extLst>
          </p:cNvPr>
          <p:cNvSpPr/>
          <p:nvPr userDrawn="1"/>
        </p:nvSpPr>
        <p:spPr>
          <a:xfrm>
            <a:off x="0" y="5829267"/>
            <a:ext cx="12192000" cy="10287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CFB7B-96C2-A246-8930-7C450C6991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369" y="6217496"/>
            <a:ext cx="1700907" cy="252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45813-CD2C-714E-921D-B21CF1DF15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699" y="6141771"/>
            <a:ext cx="2202928" cy="4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2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A9968F43-8E62-12F3-7868-8C5665F87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55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ter Endorsed Standard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a house and a door&#10;&#10;AI-generated content may be incorrect.">
            <a:extLst>
              <a:ext uri="{FF2B5EF4-FFF2-40B4-BE49-F238E27FC236}">
                <a16:creationId xmlns:a16="http://schemas.microsoft.com/office/drawing/2014/main" id="{8358C40E-33BB-8C7D-C4F9-F15276719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46362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ter Endorsed Standards_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1E5DB474-5DDA-B58B-5B01-FAE3F262B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33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Product Specification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house and a blue wall&#10;&#10;AI-generated content may be incorrect.">
            <a:extLst>
              <a:ext uri="{FF2B5EF4-FFF2-40B4-BE49-F238E27FC236}">
                <a16:creationId xmlns:a16="http://schemas.microsoft.com/office/drawing/2014/main" id="{0543175A-6C93-6216-DC57-F49E7BE29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03508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Product Specifications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9AC11B75-31F8-838B-3990-0B01ADF01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082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Products Certified Overseas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house&#10;&#10;AI-generated content may be incorrect.">
            <a:extLst>
              <a:ext uri="{FF2B5EF4-FFF2-40B4-BE49-F238E27FC236}">
                <a16:creationId xmlns:a16="http://schemas.microsoft.com/office/drawing/2014/main" id="{B5024B04-2C5F-2FA6-384D-F029F2143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68879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ved Products Certified Overseas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&#10;&#10;AI-generated content may be incorrect.">
            <a:extLst>
              <a:ext uri="{FF2B5EF4-FFF2-40B4-BE49-F238E27FC236}">
                <a16:creationId xmlns:a16="http://schemas.microsoft.com/office/drawing/2014/main" id="{6EAB736A-75D1-D889-A29A-BC482351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4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6B4A-D165-E9D6-B49C-18ED755A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59AFF-BBD5-7745-EF24-4FAD54E20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AA8DB-F576-04C0-1F5B-BA0F0D8D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62F18-1856-9BDA-E70B-B97069BC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13A2-A174-4521-59A1-B8581E65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9113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eas Products Programm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house&#10;&#10;AI-generated content may be incorrect.">
            <a:extLst>
              <a:ext uri="{FF2B5EF4-FFF2-40B4-BE49-F238E27FC236}">
                <a16:creationId xmlns:a16="http://schemas.microsoft.com/office/drawing/2014/main" id="{BF412E96-F493-1B62-ADB2-0ABDE75EE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"/>
            <a:ext cx="12189533" cy="6859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AD44E8-AF0D-F761-9E91-DE80F4457859}"/>
              </a:ext>
            </a:extLst>
          </p:cNvPr>
          <p:cNvSpPr/>
          <p:nvPr userDrawn="1"/>
        </p:nvSpPr>
        <p:spPr>
          <a:xfrm>
            <a:off x="0" y="5829267"/>
            <a:ext cx="12192000" cy="10287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306D4-5BAF-0FB1-BB61-2EF1B18DD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6427" y="6217495"/>
            <a:ext cx="1700907" cy="25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84FF8-7F39-FD29-0826-F808A4891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966592"/>
            <a:ext cx="1824203" cy="75407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14AA62-3292-0E14-EF07-2B553825B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699" y="3621022"/>
            <a:ext cx="5467288" cy="1325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5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  <a:endParaRPr lang="en-N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56442F-889D-F749-AF51-24349A1BC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9" y="2084853"/>
            <a:ext cx="5467291" cy="1325033"/>
          </a:xfrm>
          <a:prstGeom prst="rect">
            <a:avLst/>
          </a:prstGeom>
        </p:spPr>
        <p:txBody>
          <a:bodyPr anchor="b" anchorCtr="0"/>
          <a:lstStyle>
            <a:lvl1pPr algn="l">
              <a:defRPr sz="5067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Heading Here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65882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213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F987-51B3-297B-5F9F-E816039D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E4B4-5379-11EB-3BD5-44C6F2520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A420C-9294-6C78-7C64-37EDD7A0A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6E6D-4424-4F15-CAF0-8FAE6B00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865CB-781D-157C-7F78-5930FB76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5C300-B5B0-652C-F990-C060472B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748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FD0C-4FB3-8C35-840B-65A31EA9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2E72D-3E34-0FF0-0F9D-B8A3EA12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E9D06-224D-8AC7-B95E-8A23B02E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72ACB-C2ED-8BDB-73E6-51B69E4BE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EF5A4-6840-F26C-3448-6750E3B5C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F1CE2-438F-238D-2026-37298C2B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6E397-8A15-6490-F8DB-32885510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F2B42-6E15-3857-A503-C7C7BF0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143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33E5-FCF1-5AFD-DF38-43C6DEC2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C308E-12CF-90D4-81F2-17C2146E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BCFC8-A57E-3D01-C664-5D50298F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CC641-51C0-BEE5-B4E1-F251DBDA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54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08E1B-6AF4-D20C-461F-2B8C2F20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C9080-916D-AF18-7BBF-F66736D6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3E91A-5C41-F1C6-D59A-B8C51AF8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37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FB3A-80F7-93FD-3D72-518DCF47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243A-C26D-27A6-87D7-AC7EDE6E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F8CF5-0B3A-CC55-2D4C-1A5E3F820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2911-FF16-1680-0582-9A4BE847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8155D-A2BB-5ED4-E8A6-A328C6AB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86F83-0E1B-542A-4FD0-CD502315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11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B577-8152-EB70-2B44-33F3ADC5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12517-07E5-2B02-70A6-3D44E87F1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C0567-C9F7-C208-0A49-24DBC43D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61E1F-C1C7-2E93-2729-793F5511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460F8-65D1-E163-B858-6B575C2C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B2294-4E9C-E9CE-51E1-F9767E23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6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53661-AA81-7A9D-C6EE-736F3E9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A4A2C-0E2D-A5B9-E8F7-E8FF3B66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EE1B-AC4F-65E8-4E2A-A5BB28C1C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5CDE1-993F-4521-801A-8F50D103E6BA}" type="datetimeFigureOut">
              <a:rPr lang="en-NZ" smtClean="0"/>
              <a:t>18/06/2025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3B4B8-29E9-D99D-A842-893CF7DAA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624FF-4D5D-251B-61C5-5F95C2950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53E19-B00E-48F4-ADF0-E0FB3B2B18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76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BP PowerPoint Template April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10DB-1659-4BBF-B863-A068F286C5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63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17" r:id="rId3"/>
    <p:sldLayoutId id="2147483724" r:id="rId4"/>
    <p:sldLayoutId id="2147483718" r:id="rId5"/>
    <p:sldLayoutId id="2147483725" r:id="rId6"/>
    <p:sldLayoutId id="2147483719" r:id="rId7"/>
    <p:sldLayoutId id="2147483726" r:id="rId8"/>
    <p:sldLayoutId id="2147483721" r:id="rId9"/>
    <p:sldLayoutId id="2147483722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2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10.png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0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sv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.govt.nz/overseasproducts" TargetMode="External"/><Relationship Id="rId2" Type="http://schemas.openxmlformats.org/officeDocument/2006/relationships/hyperlink" Target="mailto:Building@mbie.govt.nz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3446AF-C1BB-9FB9-D7E8-48234ABDD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ptos"/>
            </a:endParaRPr>
          </a:p>
          <a:p>
            <a:endParaRPr lang="en-US" sz="3200" dirty="0">
              <a:latin typeface="Aptos"/>
            </a:endParaRPr>
          </a:p>
          <a:p>
            <a:r>
              <a:rPr lang="en-US" sz="3200" dirty="0">
                <a:latin typeface="Aptos"/>
              </a:rPr>
              <a:t>Webinar will start shortly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391A9D6-43C6-4270-B47F-8FF873785875}"/>
              </a:ext>
            </a:extLst>
          </p:cNvPr>
          <p:cNvSpPr txBox="1">
            <a:spLocks/>
          </p:cNvSpPr>
          <p:nvPr/>
        </p:nvSpPr>
        <p:spPr>
          <a:xfrm>
            <a:off x="532699" y="1794538"/>
            <a:ext cx="6811440" cy="1901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Removing barriers to overseas building products</a:t>
            </a:r>
          </a:p>
        </p:txBody>
      </p:sp>
    </p:spTree>
    <p:extLst>
      <p:ext uri="{BB962C8B-B14F-4D97-AF65-F5344CB8AC3E}">
        <p14:creationId xmlns:p14="http://schemas.microsoft.com/office/powerpoint/2010/main" val="1297156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4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44904-E32F-B807-7AE8-22EA46AFE553}"/>
              </a:ext>
            </a:extLst>
          </p:cNvPr>
          <p:cNvSpPr txBox="1">
            <a:spLocks/>
          </p:cNvSpPr>
          <p:nvPr/>
        </p:nvSpPr>
        <p:spPr>
          <a:xfrm>
            <a:off x="524486" y="1216900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The BPS and AS/VMs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64F31-0B80-3D99-25DB-A8D66126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50" y="2188079"/>
            <a:ext cx="1488295" cy="226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AC1DC-56AF-5205-696E-238F9070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245" y="2437355"/>
            <a:ext cx="1580024" cy="230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15462-DD92-AC58-D5A8-5ADFF637F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352" y="2641145"/>
            <a:ext cx="1580024" cy="226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40FA46E-AE43-BB13-F887-4D5268F4597C}"/>
              </a:ext>
            </a:extLst>
          </p:cNvPr>
          <p:cNvSpPr txBox="1">
            <a:spLocks/>
          </p:cNvSpPr>
          <p:nvPr/>
        </p:nvSpPr>
        <p:spPr>
          <a:xfrm>
            <a:off x="6943372" y="4943861"/>
            <a:ext cx="4641960" cy="98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3200"/>
              <a:t>How the product </a:t>
            </a:r>
            <a:r>
              <a:rPr lang="en-NZ" sz="3200" b="1"/>
              <a:t>must be used </a:t>
            </a:r>
            <a:r>
              <a:rPr lang="en-NZ" sz="3200"/>
              <a:t>in building work</a:t>
            </a:r>
            <a:endParaRPr lang="en-NZ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17E86-BEA2-8ACC-EC86-B31F50A5DE0C}"/>
              </a:ext>
            </a:extLst>
          </p:cNvPr>
          <p:cNvSpPr txBox="1"/>
          <p:nvPr/>
        </p:nvSpPr>
        <p:spPr>
          <a:xfrm>
            <a:off x="524486" y="4943862"/>
            <a:ext cx="6311845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How the product </a:t>
            </a:r>
            <a:r>
              <a:rPr lang="en-NZ" sz="3200" b="1" dirty="0"/>
              <a:t>must be specified</a:t>
            </a:r>
          </a:p>
          <a:p>
            <a:r>
              <a:rPr lang="en-NZ" sz="2133" dirty="0" err="1"/>
              <a:t>eg</a:t>
            </a:r>
            <a:endParaRPr lang="en-NZ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sz="2133" dirty="0"/>
              <a:t>testing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sz="2133" dirty="0"/>
              <a:t>fabrication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sz="2133" dirty="0"/>
              <a:t>physical properties</a:t>
            </a:r>
            <a:endParaRPr lang="en-NZ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D95B4-C3D4-0208-869C-AEF7400F3722}"/>
              </a:ext>
            </a:extLst>
          </p:cNvPr>
          <p:cNvSpPr txBox="1"/>
          <p:nvPr/>
        </p:nvSpPr>
        <p:spPr>
          <a:xfrm>
            <a:off x="524486" y="1815303"/>
            <a:ext cx="508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Both set requirements: </a:t>
            </a:r>
            <a:endParaRPr lang="en-NZ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6B6031-D3C2-C3FA-4386-5CAE66477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80" y="2500579"/>
            <a:ext cx="1637976" cy="230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472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4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44904-E32F-B807-7AE8-22EA46AFE553}"/>
              </a:ext>
            </a:extLst>
          </p:cNvPr>
          <p:cNvSpPr txBox="1">
            <a:spLocks/>
          </p:cNvSpPr>
          <p:nvPr/>
        </p:nvSpPr>
        <p:spPr>
          <a:xfrm>
            <a:off x="609600" y="1213048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What is in the draft BPS first edition?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3DBEDB-3BA7-2DC9-8BFD-8CCAA8883E56}"/>
              </a:ext>
            </a:extLst>
          </p:cNvPr>
          <p:cNvSpPr txBox="1">
            <a:spLocks/>
          </p:cNvSpPr>
          <p:nvPr/>
        </p:nvSpPr>
        <p:spPr>
          <a:xfrm>
            <a:off x="628630" y="2027477"/>
            <a:ext cx="5445240" cy="44164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800" dirty="0">
                <a:ea typeface="Aptos" panose="020B0004020202020204" pitchFamily="34" charset="0"/>
                <a:cs typeface="Times New Roman" panose="02020603050405020304" pitchFamily="18" charset="0"/>
              </a:rPr>
              <a:t>Specifications and standards for</a:t>
            </a:r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Concrete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Steel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Timber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Cladding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Windows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Plasterboard (bracing)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Insulation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HVAC</a:t>
            </a:r>
          </a:p>
          <a:p>
            <a:r>
              <a:rPr lang="en-NZ" sz="2200" dirty="0">
                <a:ea typeface="Aptos" panose="020B0004020202020204" pitchFamily="34" charset="0"/>
                <a:cs typeface="Times New Roman" panose="02020603050405020304" pitchFamily="18" charset="0"/>
              </a:rPr>
              <a:t>Fire characteristics of products</a:t>
            </a:r>
          </a:p>
          <a:p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9B90E-4533-4BE0-290C-93AF31D35389}"/>
              </a:ext>
            </a:extLst>
          </p:cNvPr>
          <p:cNvSpPr txBox="1"/>
          <p:nvPr/>
        </p:nvSpPr>
        <p:spPr>
          <a:xfrm>
            <a:off x="6288021" y="2027477"/>
            <a:ext cx="5903979" cy="4750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First edition is </a:t>
            </a:r>
            <a:r>
              <a:rPr lang="en-NZ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not comprehensive</a:t>
            </a: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Does not cover all building products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Does not cover all aspects of product performance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Some product requirements remain in the AS&amp;VMs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Additional requirements for products outside the Building Code, </a:t>
            </a:r>
            <a:r>
              <a:rPr lang="en-NZ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Health &amp; Safety Regulations</a:t>
            </a:r>
          </a:p>
          <a:p>
            <a:endParaRPr lang="en-NZ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rectangular object with rectangles&#10;&#10;AI-generated content may be incorrect.">
            <a:extLst>
              <a:ext uri="{FF2B5EF4-FFF2-40B4-BE49-F238E27FC236}">
                <a16:creationId xmlns:a16="http://schemas.microsoft.com/office/drawing/2014/main" id="{4710081F-BAB5-C1BF-DD7B-3DA6ED34E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3" y="4064667"/>
            <a:ext cx="585987" cy="585987"/>
          </a:xfrm>
          <a:prstGeom prst="rect">
            <a:avLst/>
          </a:prstGeom>
        </p:spPr>
      </p:pic>
      <p:pic>
        <p:nvPicPr>
          <p:cNvPr id="10" name="Picture 9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011A3BEB-1981-73B8-AD1B-8D6C2C7C7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77" y="3092085"/>
            <a:ext cx="678875" cy="419409"/>
          </a:xfrm>
          <a:prstGeom prst="rect">
            <a:avLst/>
          </a:prstGeom>
        </p:spPr>
      </p:pic>
      <p:pic>
        <p:nvPicPr>
          <p:cNvPr id="11" name="Picture 10" descr="A black brick wall with black background&#10;&#10;AI-generated content may be incorrect.">
            <a:extLst>
              <a:ext uri="{FF2B5EF4-FFF2-40B4-BE49-F238E27FC236}">
                <a16:creationId xmlns:a16="http://schemas.microsoft.com/office/drawing/2014/main" id="{8CC33C53-38F1-C199-D525-6EB3E7D7D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8" y="3521078"/>
            <a:ext cx="600385" cy="543589"/>
          </a:xfrm>
          <a:prstGeom prst="rect">
            <a:avLst/>
          </a:prstGeom>
        </p:spPr>
      </p:pic>
      <p:pic>
        <p:nvPicPr>
          <p:cNvPr id="12" name="Picture 11" descr="A black screen with lines and a snowflake&#10;&#10;AI-generated content may be incorrect.">
            <a:extLst>
              <a:ext uri="{FF2B5EF4-FFF2-40B4-BE49-F238E27FC236}">
                <a16:creationId xmlns:a16="http://schemas.microsoft.com/office/drawing/2014/main" id="{6AFE3290-EB93-FE87-2287-4B255E9CA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4" y="5252647"/>
            <a:ext cx="600385" cy="508527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C0CEF65-EC89-437E-9A22-39D259047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52" y="2564904"/>
            <a:ext cx="630304" cy="566333"/>
          </a:xfrm>
          <a:prstGeom prst="rect">
            <a:avLst/>
          </a:prstGeom>
        </p:spPr>
      </p:pic>
      <p:pic>
        <p:nvPicPr>
          <p:cNvPr id="14" name="Picture 13" descr="A black and white line art of a house with fire&#10;&#10;AI-generated content may be incorrect.">
            <a:extLst>
              <a:ext uri="{FF2B5EF4-FFF2-40B4-BE49-F238E27FC236}">
                <a16:creationId xmlns:a16="http://schemas.microsoft.com/office/drawing/2014/main" id="{3E8428F6-899A-4B70-1A73-596B5705D6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3" y="5537637"/>
            <a:ext cx="566316" cy="6019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D8025B-CD90-E628-0070-8932193D1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310" y="4650654"/>
            <a:ext cx="656391" cy="6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9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29A099-E4AD-8442-FBBA-9432FBDF5466}"/>
              </a:ext>
            </a:extLst>
          </p:cNvPr>
          <p:cNvSpPr/>
          <p:nvPr/>
        </p:nvSpPr>
        <p:spPr>
          <a:xfrm>
            <a:off x="708893" y="2395978"/>
            <a:ext cx="4138507" cy="3369909"/>
          </a:xfrm>
          <a:prstGeom prst="roundRect">
            <a:avLst>
              <a:gd name="adj" fmla="val 6881"/>
            </a:avLst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4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44904-E32F-B807-7AE8-22EA46AFE553}"/>
              </a:ext>
            </a:extLst>
          </p:cNvPr>
          <p:cNvSpPr txBox="1">
            <a:spLocks/>
          </p:cNvSpPr>
          <p:nvPr/>
        </p:nvSpPr>
        <p:spPr>
          <a:xfrm>
            <a:off x="609600" y="1213048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Compliance pathways via the BPS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5AAA4-6277-2C1A-F522-E045EDC25FD1}"/>
              </a:ext>
            </a:extLst>
          </p:cNvPr>
          <p:cNvSpPr/>
          <p:nvPr/>
        </p:nvSpPr>
        <p:spPr>
          <a:xfrm>
            <a:off x="5519936" y="2420149"/>
            <a:ext cx="6262792" cy="3369909"/>
          </a:xfrm>
          <a:prstGeom prst="roundRect">
            <a:avLst>
              <a:gd name="adj" fmla="val 6881"/>
            </a:avLst>
          </a:prstGeom>
          <a:solidFill>
            <a:schemeClr val="accent1">
              <a:lumMod val="10000"/>
              <a:lumOff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B0C86-2815-EE59-2109-1E6112E34F11}"/>
              </a:ext>
            </a:extLst>
          </p:cNvPr>
          <p:cNvSpPr txBox="1"/>
          <p:nvPr/>
        </p:nvSpPr>
        <p:spPr>
          <a:xfrm>
            <a:off x="1631946" y="2393343"/>
            <a:ext cx="227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Pre-BPS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FBC49-2D03-F6F9-FB16-CBCFDAAA1495}"/>
              </a:ext>
            </a:extLst>
          </p:cNvPr>
          <p:cNvSpPr txBox="1"/>
          <p:nvPr/>
        </p:nvSpPr>
        <p:spPr>
          <a:xfrm>
            <a:off x="596345" y="1800038"/>
            <a:ext cx="772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Example: Fibre cement cladding products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59B413-8656-BA8B-A77B-5580DEF5E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27" y="3124956"/>
            <a:ext cx="1594312" cy="238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368E6F-AE51-7B38-DD34-F7C2BA29DE3C}"/>
              </a:ext>
            </a:extLst>
          </p:cNvPr>
          <p:cNvSpPr txBox="1"/>
          <p:nvPr/>
        </p:nvSpPr>
        <p:spPr>
          <a:xfrm>
            <a:off x="7705747" y="2448403"/>
            <a:ext cx="227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Post-BPS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2645CC-990E-7C72-9BF9-1DDD5E9D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269" y="3135422"/>
            <a:ext cx="1612807" cy="226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1C66EB-12C8-14D6-388A-D2937FB5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23" y="3096352"/>
            <a:ext cx="1594312" cy="238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9EA1A9-05ED-9E59-362D-A6FD9BBE5898}"/>
              </a:ext>
            </a:extLst>
          </p:cNvPr>
          <p:cNvSpPr txBox="1"/>
          <p:nvPr/>
        </p:nvSpPr>
        <p:spPr>
          <a:xfrm>
            <a:off x="5844582" y="3135422"/>
            <a:ext cx="2100607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599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/>
              <a:t>AS/NZS 2908.2:2000</a:t>
            </a:r>
          </a:p>
          <a:p>
            <a:pPr indent="-9599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93895"/>
                </a:solidFill>
              </a:rPr>
              <a:t>ISO 8336:2017</a:t>
            </a:r>
          </a:p>
          <a:p>
            <a:pPr indent="-9599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93895"/>
                </a:solidFill>
              </a:rPr>
              <a:t>BS EN 12467:2012</a:t>
            </a:r>
            <a:endParaRPr lang="en-NZ" sz="2133" dirty="0">
              <a:solidFill>
                <a:srgbClr val="093895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F39E1C8F-4934-D6C0-594B-E54782926F69}"/>
              </a:ext>
            </a:extLst>
          </p:cNvPr>
          <p:cNvSpPr/>
          <p:nvPr/>
        </p:nvSpPr>
        <p:spPr>
          <a:xfrm rot="16200000">
            <a:off x="1459889" y="2542932"/>
            <a:ext cx="756167" cy="1920215"/>
          </a:xfrm>
          <a:prstGeom prst="wedgeRectCallout">
            <a:avLst>
              <a:gd name="adj1" fmla="val -19226"/>
              <a:gd name="adj2" fmla="val 59427"/>
            </a:avLst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51547-BB9B-C6A8-22E4-9A685271B7D2}"/>
              </a:ext>
            </a:extLst>
          </p:cNvPr>
          <p:cNvSpPr txBox="1"/>
          <p:nvPr/>
        </p:nvSpPr>
        <p:spPr>
          <a:xfrm>
            <a:off x="815689" y="3305853"/>
            <a:ext cx="216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5998">
              <a:buFont typeface="Arial" panose="020B0604020202020204" pitchFamily="34" charset="0"/>
              <a:buChar char="•"/>
            </a:pPr>
            <a:r>
              <a:rPr lang="en-NZ" sz="1600" dirty="0"/>
              <a:t>AS/NZS 2908.2:2000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999EC656-A9B6-9767-DAB2-AB30355639DD}"/>
              </a:ext>
            </a:extLst>
          </p:cNvPr>
          <p:cNvSpPr/>
          <p:nvPr/>
        </p:nvSpPr>
        <p:spPr>
          <a:xfrm rot="16200000">
            <a:off x="6260902" y="2692959"/>
            <a:ext cx="1079581" cy="1902895"/>
          </a:xfrm>
          <a:prstGeom prst="wedgeRectCallout">
            <a:avLst>
              <a:gd name="adj1" fmla="val -19702"/>
              <a:gd name="adj2" fmla="val 642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AA17597-323B-4C9E-1F10-AF6AB58FE264}"/>
              </a:ext>
            </a:extLst>
          </p:cNvPr>
          <p:cNvSpPr/>
          <p:nvPr/>
        </p:nvSpPr>
        <p:spPr>
          <a:xfrm rot="16200000">
            <a:off x="7677665" y="3393388"/>
            <a:ext cx="2381153" cy="1749741"/>
          </a:xfrm>
          <a:prstGeom prst="wedgeRectCallout">
            <a:avLst>
              <a:gd name="adj1" fmla="val 20455"/>
              <a:gd name="adj2" fmla="val 6372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94479E-540D-597B-5A45-AF36874871C0}"/>
              </a:ext>
            </a:extLst>
          </p:cNvPr>
          <p:cNvSpPr txBox="1"/>
          <p:nvPr/>
        </p:nvSpPr>
        <p:spPr>
          <a:xfrm>
            <a:off x="5519936" y="5809024"/>
            <a:ext cx="667206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Multiple product standard options cited in the BPS</a:t>
            </a: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The BPS cited in E2/AS1 → deemed-to-comply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366F7-DB1C-65FF-97A1-7291AE662FD4}"/>
              </a:ext>
            </a:extLst>
          </p:cNvPr>
          <p:cNvSpPr txBox="1"/>
          <p:nvPr/>
        </p:nvSpPr>
        <p:spPr>
          <a:xfrm>
            <a:off x="613280" y="5809024"/>
            <a:ext cx="4372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NZ" sz="2400" dirty="0"/>
              <a:t>Single product standard cited in E2/AS1 → deemed-to-comply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166609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/>
      <p:bldP spid="18" grpId="0"/>
      <p:bldP spid="21" grpId="0"/>
      <p:bldP spid="22" grpId="0" animBg="1"/>
      <p:bldP spid="23" grpId="0"/>
      <p:bldP spid="24" grpId="0" animBg="1"/>
      <p:bldP spid="25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4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44904-E32F-B807-7AE8-22EA46AFE553}"/>
              </a:ext>
            </a:extLst>
          </p:cNvPr>
          <p:cNvSpPr txBox="1">
            <a:spLocks/>
          </p:cNvSpPr>
          <p:nvPr/>
        </p:nvSpPr>
        <p:spPr>
          <a:xfrm>
            <a:off x="609600" y="1213048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The BPS is not a deeming instrument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2F171-D55F-2E49-3CE9-C24F6B8FF09B}"/>
              </a:ext>
            </a:extLst>
          </p:cNvPr>
          <p:cNvSpPr txBox="1"/>
          <p:nvPr/>
        </p:nvSpPr>
        <p:spPr>
          <a:xfrm>
            <a:off x="6088668" y="2448910"/>
            <a:ext cx="6103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used in isolation to demonstrate compliance with the Building Code</a:t>
            </a:r>
          </a:p>
          <a:p>
            <a:pPr marL="380990" indent="-380990" defTabSz="1625519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an AS/VM references the BPS, content may contribute to Building Code compliance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specified must be used within the scope &amp; limitations of the AS/VM</a:t>
            </a:r>
            <a:endParaRPr lang="en-NZ" sz="2800" dirty="0"/>
          </a:p>
        </p:txBody>
      </p:sp>
      <p:pic>
        <p:nvPicPr>
          <p:cNvPr id="4" name="Picture 2" descr="A diagram of a product pyramid&#10;&#10;AI-generated content may be incorrect.">
            <a:extLst>
              <a:ext uri="{FF2B5EF4-FFF2-40B4-BE49-F238E27FC236}">
                <a16:creationId xmlns:a16="http://schemas.microsoft.com/office/drawing/2014/main" id="{101E6176-13D3-BC65-DDE5-608D96A22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20" y="2448910"/>
            <a:ext cx="5640773" cy="42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8DBBEEF-7949-B20D-B4C8-B6D5EC4DF4C9}"/>
              </a:ext>
            </a:extLst>
          </p:cNvPr>
          <p:cNvSpPr/>
          <p:nvPr/>
        </p:nvSpPr>
        <p:spPr>
          <a:xfrm rot="3762293">
            <a:off x="4768032" y="4648925"/>
            <a:ext cx="893379" cy="67266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D8FD-F256-24C4-E027-EDD1913D4176}"/>
              </a:ext>
            </a:extLst>
          </p:cNvPr>
          <p:cNvSpPr txBox="1">
            <a:spLocks/>
          </p:cNvSpPr>
          <p:nvPr/>
        </p:nvSpPr>
        <p:spPr>
          <a:xfrm>
            <a:off x="681860" y="124323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Updates to Building Code documents</a:t>
            </a:r>
            <a:endParaRPr lang="en-NZ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07BF4-61C3-4308-B433-80251EC3FBDE}"/>
              </a:ext>
            </a:extLst>
          </p:cNvPr>
          <p:cNvSpPr txBox="1"/>
          <p:nvPr/>
        </p:nvSpPr>
        <p:spPr>
          <a:xfrm>
            <a:off x="681860" y="2051464"/>
            <a:ext cx="6128843" cy="38994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NZ" sz="2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Acceptable solutions and verification methods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Updated to:</a:t>
            </a:r>
          </a:p>
          <a:p>
            <a:pPr marL="342891" indent="-342891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reference the BPS</a:t>
            </a:r>
          </a:p>
          <a:p>
            <a:pPr marL="342891" indent="-342891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NZ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make format consistent</a:t>
            </a:r>
          </a:p>
          <a:p>
            <a:pPr marL="342265" indent="-342265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NZ" sz="2800" dirty="0">
                <a:ea typeface="Times New Roman" panose="02020603050405020304" pitchFamily="18" charset="0"/>
                <a:cs typeface="Times New Roman"/>
              </a:rPr>
              <a:t>improve readability</a:t>
            </a:r>
            <a:endParaRPr lang="en-NZ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en-NZ" sz="2800" dirty="0">
                <a:cs typeface="Times New Roman" panose="02020603050405020304" pitchFamily="18" charset="0"/>
              </a:rPr>
              <a:t>improve digital capabilities</a:t>
            </a:r>
            <a:endParaRPr lang="en-NZ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2A111-B6D1-6E85-14ED-36C00AB1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25" y="2386233"/>
            <a:ext cx="2255028" cy="321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3603C0-CA8D-5459-D9DF-6C787275E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63" y="2754096"/>
            <a:ext cx="2259933" cy="319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4D9AE-0689-5902-ED66-56E096F2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206" y="3175325"/>
            <a:ext cx="2255028" cy="319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9349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D8FD-F256-24C4-E027-EDD1913D4176}"/>
              </a:ext>
            </a:extLst>
          </p:cNvPr>
          <p:cNvSpPr txBox="1">
            <a:spLocks/>
          </p:cNvSpPr>
          <p:nvPr/>
        </p:nvSpPr>
        <p:spPr>
          <a:xfrm>
            <a:off x="681860" y="124323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NZ" sz="44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C5EC970-14F9-A060-B5CC-CF929BC7A36D}"/>
              </a:ext>
            </a:extLst>
          </p:cNvPr>
          <p:cNvSpPr/>
          <p:nvPr/>
        </p:nvSpPr>
        <p:spPr>
          <a:xfrm>
            <a:off x="681860" y="2115207"/>
            <a:ext cx="10221505" cy="3804743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94050-BD85-E465-7D43-E4145F046C8E}"/>
              </a:ext>
            </a:extLst>
          </p:cNvPr>
          <p:cNvGrpSpPr/>
          <p:nvPr/>
        </p:nvGrpSpPr>
        <p:grpSpPr>
          <a:xfrm>
            <a:off x="1092018" y="3342956"/>
            <a:ext cx="3170420" cy="1379828"/>
            <a:chOff x="417077" y="1536164"/>
            <a:chExt cx="3170420" cy="1379828"/>
          </a:xfrm>
          <a:solidFill>
            <a:srgbClr val="093895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EC779F5-4025-8133-DFB3-CE4FFDCD9AC4}"/>
                </a:ext>
              </a:extLst>
            </p:cNvPr>
            <p:cNvSpPr/>
            <p:nvPr/>
          </p:nvSpPr>
          <p:spPr>
            <a:xfrm>
              <a:off x="417077" y="1536164"/>
              <a:ext cx="3170420" cy="13798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sz="2400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AD73A9F9-059A-1A8A-AC4B-820205D8CA66}"/>
                </a:ext>
              </a:extLst>
            </p:cNvPr>
            <p:cNvSpPr txBox="1"/>
            <p:nvPr/>
          </p:nvSpPr>
          <p:spPr>
            <a:xfrm>
              <a:off x="484435" y="1603522"/>
              <a:ext cx="3035704" cy="12451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kern="1200" dirty="0"/>
                <a:t>3 week consultation on draft BPS V1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b="1" dirty="0"/>
                <a:t>3</a:t>
              </a:r>
              <a:r>
                <a:rPr lang="en-NZ" sz="2400" b="1" baseline="30000" dirty="0"/>
                <a:t>rd</a:t>
              </a:r>
              <a:r>
                <a:rPr lang="en-NZ" sz="2400" b="1" dirty="0"/>
                <a:t> </a:t>
              </a:r>
              <a:r>
                <a:rPr lang="en-NZ" sz="2400" b="1" kern="1200" dirty="0"/>
                <a:t>– 23</a:t>
              </a:r>
              <a:r>
                <a:rPr lang="en-NZ" sz="2400" b="1" kern="1200" baseline="30000" dirty="0"/>
                <a:t>rd</a:t>
              </a:r>
              <a:r>
                <a:rPr lang="en-NZ" sz="2400" b="1" kern="1200" dirty="0"/>
                <a:t> June 2025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C289F3-7851-DA48-F523-9493A1AF66C7}"/>
              </a:ext>
            </a:extLst>
          </p:cNvPr>
          <p:cNvGrpSpPr/>
          <p:nvPr/>
        </p:nvGrpSpPr>
        <p:grpSpPr>
          <a:xfrm>
            <a:off x="4579337" y="3342965"/>
            <a:ext cx="2646286" cy="1308473"/>
            <a:chOff x="3904396" y="1536173"/>
            <a:chExt cx="2646286" cy="1308473"/>
          </a:xfrm>
          <a:solidFill>
            <a:srgbClr val="09389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344D20-868A-60C3-3F15-0EBFB87D8425}"/>
                </a:ext>
              </a:extLst>
            </p:cNvPr>
            <p:cNvSpPr/>
            <p:nvPr/>
          </p:nvSpPr>
          <p:spPr>
            <a:xfrm>
              <a:off x="3904396" y="1536173"/>
              <a:ext cx="2646286" cy="130847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sz="2400"/>
            </a:p>
          </p:txBody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60AA9008-762B-7306-5BC6-884F0881C2E1}"/>
                </a:ext>
              </a:extLst>
            </p:cNvPr>
            <p:cNvSpPr txBox="1"/>
            <p:nvPr/>
          </p:nvSpPr>
          <p:spPr>
            <a:xfrm>
              <a:off x="3968270" y="1600047"/>
              <a:ext cx="2518538" cy="11807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kern="1200" dirty="0"/>
                <a:t>Publish BPS and updated AS/VMs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b="1" kern="1200" dirty="0"/>
                <a:t>July 2025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B2C6B-00C9-443D-34BA-C1994B0BAE6F}"/>
              </a:ext>
            </a:extLst>
          </p:cNvPr>
          <p:cNvGrpSpPr/>
          <p:nvPr/>
        </p:nvGrpSpPr>
        <p:grpSpPr>
          <a:xfrm>
            <a:off x="7337485" y="3342965"/>
            <a:ext cx="3170420" cy="1379809"/>
            <a:chOff x="6662544" y="1536173"/>
            <a:chExt cx="3170420" cy="1379809"/>
          </a:xfrm>
          <a:solidFill>
            <a:srgbClr val="093895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AB7AAF5-9A97-9CE3-A133-FA9EABDEF33C}"/>
                </a:ext>
              </a:extLst>
            </p:cNvPr>
            <p:cNvSpPr/>
            <p:nvPr/>
          </p:nvSpPr>
          <p:spPr>
            <a:xfrm>
              <a:off x="6662544" y="1536173"/>
              <a:ext cx="3170420" cy="13798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sz="24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7A095F9-89B0-9E2D-90FF-30C170828B55}"/>
                </a:ext>
              </a:extLst>
            </p:cNvPr>
            <p:cNvSpPr txBox="1"/>
            <p:nvPr/>
          </p:nvSpPr>
          <p:spPr>
            <a:xfrm>
              <a:off x="6729901" y="1603530"/>
              <a:ext cx="3035706" cy="12450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kern="1200" dirty="0"/>
                <a:t>Sector engagement to develop BPS V2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2400" b="1" kern="1200" dirty="0"/>
                <a:t>From August 2025….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3084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FF88039B-DA8D-2872-7B66-302B908E3BBE}"/>
              </a:ext>
            </a:extLst>
          </p:cNvPr>
          <p:cNvSpPr txBox="1">
            <a:spLocks/>
          </p:cNvSpPr>
          <p:nvPr/>
        </p:nvSpPr>
        <p:spPr>
          <a:xfrm>
            <a:off x="685099" y="3773422"/>
            <a:ext cx="5467288" cy="1325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5992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7198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7976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396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29959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515949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10194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687933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Recognising building products and methods certified overseas as deemed-to-comply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4248D21-C2CC-78A6-42AA-7408639B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99" y="2103903"/>
            <a:ext cx="5467291" cy="1325033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Approved Products Certified Overseas</a:t>
            </a:r>
          </a:p>
        </p:txBody>
      </p:sp>
    </p:spTree>
    <p:extLst>
      <p:ext uri="{BB962C8B-B14F-4D97-AF65-F5344CB8AC3E}">
        <p14:creationId xmlns:p14="http://schemas.microsoft.com/office/powerpoint/2010/main" val="22687731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0B2D90-A90A-4974-6633-1D882097AB84}"/>
              </a:ext>
            </a:extLst>
          </p:cNvPr>
          <p:cNvSpPr txBox="1">
            <a:spLocks/>
          </p:cNvSpPr>
          <p:nvPr/>
        </p:nvSpPr>
        <p:spPr>
          <a:xfrm>
            <a:off x="609600" y="1331528"/>
            <a:ext cx="10972800" cy="6580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dirty="0"/>
              <a:t>Approved Products Certified Overseas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35BEC-BC48-89D0-8F2A-3F63089E4C69}"/>
              </a:ext>
            </a:extLst>
          </p:cNvPr>
          <p:cNvSpPr txBox="1"/>
          <p:nvPr/>
        </p:nvSpPr>
        <p:spPr>
          <a:xfrm>
            <a:off x="5921110" y="1988091"/>
            <a:ext cx="6096000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Executive of MBIE may recognise building products or methods certified overseas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latin typeface="Calibri"/>
                <a:ea typeface="Calibri"/>
                <a:cs typeface="Times New Roman"/>
              </a:rPr>
              <a:t>Will be deemed to comply </a:t>
            </a:r>
            <a:r>
              <a:rPr lang="en-NZ" sz="2800" dirty="0">
                <a:latin typeface="Calibri"/>
                <a:ea typeface="Calibri"/>
                <a:cs typeface="Times New Roman"/>
              </a:rPr>
              <a:t>like </a:t>
            </a:r>
            <a:r>
              <a:rPr lang="en-NZ" sz="2800" dirty="0" err="1">
                <a:latin typeface="Calibri"/>
                <a:ea typeface="Calibri"/>
                <a:cs typeface="Times New Roman"/>
              </a:rPr>
              <a:t>CodeMark</a:t>
            </a:r>
            <a:r>
              <a:rPr lang="en-NZ" sz="2800" dirty="0">
                <a:latin typeface="Calibri"/>
                <a:ea typeface="Calibri"/>
                <a:cs typeface="Times New Roman"/>
              </a:rPr>
              <a:t> – BCAs must accept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effectLst/>
                <a:latin typeface="Calibri"/>
                <a:ea typeface="Calibri"/>
                <a:cs typeface="Times New Roman"/>
              </a:rPr>
              <a:t>Recognition notices will detail what New Zealand Building Code clauses apply and if there are any limitations on the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Recognitions can be amended or revoked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D8A9D-CF7A-5DDA-639C-CDFACA90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2" y="2170075"/>
            <a:ext cx="5770238" cy="4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6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1773FE-3BD5-F673-2493-5717EC5D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3"/>
            <a:ext cx="12191999" cy="68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76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E38483-2E69-964F-9D8B-DF887749529D}"/>
              </a:ext>
            </a:extLst>
          </p:cNvPr>
          <p:cNvSpPr txBox="1"/>
          <p:nvPr/>
        </p:nvSpPr>
        <p:spPr>
          <a:xfrm>
            <a:off x="493986" y="1299966"/>
            <a:ext cx="903889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NZ" sz="4400" b="1" dirty="0">
                <a:solidFill>
                  <a:srgbClr val="000000"/>
                </a:solidFill>
                <a:latin typeface="Calibri" panose="020F0502020204030204"/>
              </a:rPr>
              <a:t>Evaluation process for products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943450-E358-7EAD-2A4D-23423905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5" y="2158303"/>
            <a:ext cx="11384537" cy="4105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16768-33F3-B20B-3515-8D1A5A378432}"/>
              </a:ext>
            </a:extLst>
          </p:cNvPr>
          <p:cNvSpPr txBox="1"/>
          <p:nvPr/>
        </p:nvSpPr>
        <p:spPr>
          <a:xfrm>
            <a:off x="10216816" y="5761120"/>
            <a:ext cx="197618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Evidence of compliance with BC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962360E7-738F-6379-298E-E6FE58B7E796}"/>
              </a:ext>
            </a:extLst>
          </p:cNvPr>
          <p:cNvSpPr/>
          <p:nvPr/>
        </p:nvSpPr>
        <p:spPr>
          <a:xfrm rot="5400000">
            <a:off x="10957509" y="4880057"/>
            <a:ext cx="656723" cy="593056"/>
          </a:xfrm>
          <a:prstGeom prst="ben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961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74C8BD-9EF0-C6FE-BE4E-7C5BDB196150}"/>
              </a:ext>
            </a:extLst>
          </p:cNvPr>
          <p:cNvSpPr txBox="1">
            <a:spLocks/>
          </p:cNvSpPr>
          <p:nvPr/>
        </p:nvSpPr>
        <p:spPr>
          <a:xfrm>
            <a:off x="504825" y="1307861"/>
            <a:ext cx="10972800" cy="6580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5400" dirty="0">
                <a:latin typeface="Calibri"/>
                <a:ea typeface="Calibri"/>
                <a:cs typeface="Calibri"/>
              </a:rPr>
              <a:t>Housekeeping: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CCAAC-6216-B6B9-B027-59A2B584B0B4}"/>
              </a:ext>
            </a:extLst>
          </p:cNvPr>
          <p:cNvSpPr txBox="1"/>
          <p:nvPr/>
        </p:nvSpPr>
        <p:spPr>
          <a:xfrm>
            <a:off x="1550894" y="2464301"/>
            <a:ext cx="11365684" cy="30931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NZ" sz="3200" dirty="0">
              <a:latin typeface="Calibri"/>
              <a:ea typeface="Calibri"/>
              <a:cs typeface="Calibri"/>
            </a:endParaRPr>
          </a:p>
          <a:p>
            <a:r>
              <a:rPr lang="en-NZ" sz="3200" dirty="0">
                <a:latin typeface="Calibri"/>
                <a:ea typeface="Calibri"/>
                <a:cs typeface="Calibri"/>
              </a:rPr>
              <a:t>You can ask questions at any time using the Q&amp;A function. </a:t>
            </a:r>
          </a:p>
          <a:p>
            <a:pPr marL="285750" indent="-285750">
              <a:buFont typeface="Symbol"/>
              <a:buChar char="•"/>
            </a:pPr>
            <a:endParaRPr lang="en-NZ" sz="3200" dirty="0">
              <a:latin typeface="Calibri"/>
              <a:ea typeface="Calibri"/>
              <a:cs typeface="Calibri"/>
            </a:endParaRPr>
          </a:p>
          <a:p>
            <a:endParaRPr lang="en-NZ" sz="3200" dirty="0">
              <a:latin typeface="Calibri"/>
              <a:ea typeface="Calibri"/>
              <a:cs typeface="Calibri"/>
            </a:endParaRPr>
          </a:p>
          <a:p>
            <a:r>
              <a:rPr lang="en-NZ" sz="3200" dirty="0">
                <a:latin typeface="Calibri"/>
                <a:ea typeface="Calibri"/>
                <a:cs typeface="Calibri"/>
              </a:rPr>
              <a:t>We’ll also answer a few questions live at the end. </a:t>
            </a:r>
            <a:endParaRPr lang="en-NZ" dirty="0"/>
          </a:p>
          <a:p>
            <a:pPr marL="285750" indent="-285750">
              <a:buFont typeface="Symbol"/>
              <a:buChar char="•"/>
            </a:pPr>
            <a:endParaRPr lang="en-NZ" sz="1100" dirty="0">
              <a:latin typeface="Calibri"/>
              <a:ea typeface="Calibri"/>
              <a:cs typeface="Calibri"/>
            </a:endParaRPr>
          </a:p>
          <a:p>
            <a:endParaRPr lang="en-NZ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 descr="Help with solid fill">
            <a:extLst>
              <a:ext uri="{FF2B5EF4-FFF2-40B4-BE49-F238E27FC236}">
                <a16:creationId xmlns:a16="http://schemas.microsoft.com/office/drawing/2014/main" id="{4AD435C4-8E9C-817B-A4D2-54FA6BB4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93" y="2702859"/>
            <a:ext cx="914400" cy="914400"/>
          </a:xfrm>
          <a:prstGeom prst="rect">
            <a:avLst/>
          </a:prstGeom>
        </p:spPr>
      </p:pic>
      <p:pic>
        <p:nvPicPr>
          <p:cNvPr id="4" name="Graphic 3" descr="Customer review with solid fill">
            <a:extLst>
              <a:ext uri="{FF2B5EF4-FFF2-40B4-BE49-F238E27FC236}">
                <a16:creationId xmlns:a16="http://schemas.microsoft.com/office/drawing/2014/main" id="{6AE5147E-0F2D-015A-1EA0-BEDA2577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741" y="4173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203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E38483-2E69-964F-9D8B-DF887749529D}"/>
              </a:ext>
            </a:extLst>
          </p:cNvPr>
          <p:cNvSpPr txBox="1"/>
          <p:nvPr/>
        </p:nvSpPr>
        <p:spPr>
          <a:xfrm>
            <a:off x="493986" y="1299966"/>
            <a:ext cx="903889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NZ" sz="4400" b="1" dirty="0">
                <a:solidFill>
                  <a:srgbClr val="000000"/>
                </a:solidFill>
                <a:latin typeface="Calibri" panose="020F0502020204030204"/>
              </a:rPr>
              <a:t>Evaluation example – CodeMark Oz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16768-33F3-B20B-3515-8D1A5A378432}"/>
              </a:ext>
            </a:extLst>
          </p:cNvPr>
          <p:cNvSpPr txBox="1"/>
          <p:nvPr/>
        </p:nvSpPr>
        <p:spPr>
          <a:xfrm>
            <a:off x="10216816" y="5761120"/>
            <a:ext cx="197618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A27BD72-0396-7B4D-040A-BFDAD13A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165516"/>
            <a:ext cx="6485551" cy="4361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A14BE-672E-A8D2-54F0-0E34ABE1E31C}"/>
              </a:ext>
            </a:extLst>
          </p:cNvPr>
          <p:cNvSpPr txBox="1"/>
          <p:nvPr/>
        </p:nvSpPr>
        <p:spPr>
          <a:xfrm>
            <a:off x="7052486" y="2165516"/>
            <a:ext cx="4960793" cy="64633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dirty="0"/>
              <a:t>Technical expertise required to identify relevant BC Clauses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AA764-E7F6-CA70-8251-0C0EE93DFA71}"/>
              </a:ext>
            </a:extLst>
          </p:cNvPr>
          <p:cNvSpPr txBox="1"/>
          <p:nvPr/>
        </p:nvSpPr>
        <p:spPr>
          <a:xfrm>
            <a:off x="6980035" y="3729795"/>
            <a:ext cx="521196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/>
              <a:t>Recognition notice for product– complies/contributes to compliance with:</a:t>
            </a:r>
          </a:p>
          <a:p>
            <a:r>
              <a:rPr lang="en-NZ" sz="2000" dirty="0"/>
              <a:t>B1 Structure: B1.3.1, B1.3.2, B1.3.3(a, f, h, j), B1.3.4 </a:t>
            </a:r>
          </a:p>
          <a:p>
            <a:r>
              <a:rPr lang="en-NZ" sz="2000" dirty="0"/>
              <a:t>B2 Durability: B2.3.1(b)</a:t>
            </a:r>
          </a:p>
          <a:p>
            <a:r>
              <a:rPr lang="en-NZ" sz="2000" dirty="0"/>
              <a:t>E2 External Moisture: E2.3.2, E2.3.5, E2.3.7,F2 Hazardous Building Materials:F2.3.1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38C6DE-465B-2A29-FA68-5F9D55292F17}"/>
              </a:ext>
            </a:extLst>
          </p:cNvPr>
          <p:cNvSpPr/>
          <p:nvPr/>
        </p:nvSpPr>
        <p:spPr>
          <a:xfrm>
            <a:off x="9296399" y="2987355"/>
            <a:ext cx="472965" cy="601590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97D520-6028-2405-8160-C185D0532D58}"/>
                  </a:ext>
                </a:extLst>
              </p14:cNvPr>
              <p14:cNvContentPartPr/>
              <p14:nvPr/>
            </p14:nvContentPartPr>
            <p14:xfrm>
              <a:off x="781713" y="3812135"/>
              <a:ext cx="4078800" cy="176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97D520-6028-2405-8160-C185D0532D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713" y="3803495"/>
                <a:ext cx="4096440" cy="17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8947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E38483-2E69-964F-9D8B-DF887749529D}"/>
              </a:ext>
            </a:extLst>
          </p:cNvPr>
          <p:cNvSpPr txBox="1"/>
          <p:nvPr/>
        </p:nvSpPr>
        <p:spPr>
          <a:xfrm>
            <a:off x="493986" y="1299966"/>
            <a:ext cx="903889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NZ" sz="4400" b="1" dirty="0">
                <a:solidFill>
                  <a:srgbClr val="000000"/>
                </a:solidFill>
                <a:latin typeface="Calibri" panose="020F0502020204030204"/>
              </a:rPr>
              <a:t>Evaluation example – ICC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16768-33F3-B20B-3515-8D1A5A378432}"/>
              </a:ext>
            </a:extLst>
          </p:cNvPr>
          <p:cNvSpPr txBox="1"/>
          <p:nvPr/>
        </p:nvSpPr>
        <p:spPr>
          <a:xfrm>
            <a:off x="10216816" y="5761120"/>
            <a:ext cx="197618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A14BE-672E-A8D2-54F0-0E34ABE1E31C}"/>
              </a:ext>
            </a:extLst>
          </p:cNvPr>
          <p:cNvSpPr txBox="1"/>
          <p:nvPr/>
        </p:nvSpPr>
        <p:spPr>
          <a:xfrm>
            <a:off x="7052486" y="2165516"/>
            <a:ext cx="4960793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2000" dirty="0"/>
              <a:t>Technical expertise required to identify relevant BC Clauses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AA764-E7F6-CA70-8251-0C0EE93DFA71}"/>
              </a:ext>
            </a:extLst>
          </p:cNvPr>
          <p:cNvSpPr txBox="1"/>
          <p:nvPr/>
        </p:nvSpPr>
        <p:spPr>
          <a:xfrm>
            <a:off x="6980035" y="3729795"/>
            <a:ext cx="521196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/>
              <a:t>Recognition notice for ICC-ESR notice</a:t>
            </a:r>
          </a:p>
          <a:p>
            <a:r>
              <a:rPr lang="en-NZ" sz="2000" dirty="0"/>
              <a:t>Complies with G13 (when used as intended)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38C6DE-465B-2A29-FA68-5F9D55292F17}"/>
              </a:ext>
            </a:extLst>
          </p:cNvPr>
          <p:cNvSpPr/>
          <p:nvPr/>
        </p:nvSpPr>
        <p:spPr>
          <a:xfrm>
            <a:off x="9296399" y="2987355"/>
            <a:ext cx="472965" cy="601590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E344FD5-47DA-0F25-CDD9-F2B33534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4" y="2040285"/>
            <a:ext cx="5602014" cy="4690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89961F-C413-9198-6CB0-7620B011DCE9}"/>
                  </a:ext>
                </a:extLst>
              </p14:cNvPr>
              <p14:cNvContentPartPr/>
              <p14:nvPr/>
            </p14:nvContentPartPr>
            <p14:xfrm>
              <a:off x="418833" y="5410895"/>
              <a:ext cx="4146480" cy="71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89961F-C413-9198-6CB0-7620B011DC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33" y="5401895"/>
                <a:ext cx="4164120" cy="7318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D4555A66-85E3-560F-CBFD-470CCC158BE3}"/>
              </a:ext>
            </a:extLst>
          </p:cNvPr>
          <p:cNvSpPr/>
          <p:nvPr/>
        </p:nvSpPr>
        <p:spPr>
          <a:xfrm>
            <a:off x="5822730" y="2987355"/>
            <a:ext cx="861849" cy="60159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53925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E38483-2E69-964F-9D8B-DF887749529D}"/>
              </a:ext>
            </a:extLst>
          </p:cNvPr>
          <p:cNvSpPr txBox="1"/>
          <p:nvPr/>
        </p:nvSpPr>
        <p:spPr>
          <a:xfrm>
            <a:off x="493986" y="1299966"/>
            <a:ext cx="903889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NZ" sz="4400" b="1" dirty="0">
                <a:solidFill>
                  <a:srgbClr val="000000"/>
                </a:solidFill>
                <a:latin typeface="Calibri" panose="020F0502020204030204"/>
              </a:rPr>
              <a:t>Evaluation example – </a:t>
            </a:r>
            <a:r>
              <a:rPr lang="en-NZ" sz="4400" b="1" dirty="0" err="1">
                <a:solidFill>
                  <a:srgbClr val="000000"/>
                </a:solidFill>
                <a:latin typeface="Calibri" panose="020F0502020204030204"/>
              </a:rPr>
              <a:t>WaterMark</a:t>
            </a:r>
            <a:r>
              <a:rPr lang="en-NZ" sz="4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16768-33F3-B20B-3515-8D1A5A378432}"/>
              </a:ext>
            </a:extLst>
          </p:cNvPr>
          <p:cNvSpPr txBox="1"/>
          <p:nvPr/>
        </p:nvSpPr>
        <p:spPr>
          <a:xfrm>
            <a:off x="10216816" y="5761120"/>
            <a:ext cx="197618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A14BE-672E-A8D2-54F0-0E34ABE1E31C}"/>
              </a:ext>
            </a:extLst>
          </p:cNvPr>
          <p:cNvSpPr txBox="1"/>
          <p:nvPr/>
        </p:nvSpPr>
        <p:spPr>
          <a:xfrm>
            <a:off x="6980035" y="2012915"/>
            <a:ext cx="4960793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2000" dirty="0"/>
              <a:t>Technical expertise required to identify relevant BC Clauses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AA764-E7F6-CA70-8251-0C0EE93DFA71}"/>
              </a:ext>
            </a:extLst>
          </p:cNvPr>
          <p:cNvSpPr txBox="1"/>
          <p:nvPr/>
        </p:nvSpPr>
        <p:spPr>
          <a:xfrm>
            <a:off x="6854448" y="4617767"/>
            <a:ext cx="521196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200" dirty="0"/>
              <a:t>Recognition notice for WaterMark product</a:t>
            </a:r>
          </a:p>
          <a:p>
            <a:r>
              <a:rPr lang="en-NZ" sz="2200" dirty="0"/>
              <a:t>complies with G12 (when used as intended)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38C6DE-465B-2A29-FA68-5F9D55292F17}"/>
              </a:ext>
            </a:extLst>
          </p:cNvPr>
          <p:cNvSpPr/>
          <p:nvPr/>
        </p:nvSpPr>
        <p:spPr>
          <a:xfrm>
            <a:off x="9059917" y="3784069"/>
            <a:ext cx="472965" cy="60159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9160782D-DA0D-7811-75E7-1E39E7F9B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4" y="2012915"/>
            <a:ext cx="3783724" cy="4845085"/>
          </a:xfrm>
          <a:prstGeom prst="rect">
            <a:avLst/>
          </a:prstGeom>
          <a:ln>
            <a:solidFill>
              <a:srgbClr val="E7122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7E993-D495-AFC6-0D83-67DD63E12215}"/>
              </a:ext>
            </a:extLst>
          </p:cNvPr>
          <p:cNvSpPr txBox="1"/>
          <p:nvPr/>
        </p:nvSpPr>
        <p:spPr>
          <a:xfrm>
            <a:off x="6980035" y="2898492"/>
            <a:ext cx="4960793" cy="67710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2000" dirty="0"/>
              <a:t>Does product comply with AS/NZ 4020?</a:t>
            </a:r>
          </a:p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D02ABB0-9915-3D3A-6EB6-2BA57E4FC626}"/>
              </a:ext>
            </a:extLst>
          </p:cNvPr>
          <p:cNvSpPr/>
          <p:nvPr/>
        </p:nvSpPr>
        <p:spPr>
          <a:xfrm>
            <a:off x="4855779" y="3784069"/>
            <a:ext cx="861849" cy="601590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A39570-6213-84CC-95BC-932B298DF032}"/>
                  </a:ext>
                </a:extLst>
              </p14:cNvPr>
              <p14:cNvContentPartPr/>
              <p14:nvPr/>
            </p14:nvContentPartPr>
            <p14:xfrm>
              <a:off x="879633" y="3768646"/>
              <a:ext cx="2243520" cy="619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A39570-6213-84CC-95BC-932B298DF0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993" y="3760006"/>
                <a:ext cx="226116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8252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30F092-3C28-3695-F4A9-D129083931C3}"/>
              </a:ext>
            </a:extLst>
          </p:cNvPr>
          <p:cNvSpPr txBox="1"/>
          <p:nvPr/>
        </p:nvSpPr>
        <p:spPr>
          <a:xfrm>
            <a:off x="367862" y="130219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criteria</a:t>
            </a:r>
            <a:endParaRPr lang="en-NZ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22B169-7D29-9BC7-D189-E5A54C866EEA}"/>
              </a:ext>
            </a:extLst>
          </p:cNvPr>
          <p:cNvSpPr txBox="1">
            <a:spLocks/>
          </p:cNvSpPr>
          <p:nvPr/>
        </p:nvSpPr>
        <p:spPr>
          <a:xfrm>
            <a:off x="609600" y="2348078"/>
            <a:ext cx="10972800" cy="42447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3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warnings or bans</a:t>
            </a:r>
            <a:r>
              <a:rPr lang="en-NZ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                            </a:t>
            </a:r>
            <a:r>
              <a:rPr lang="en-NZ" sz="3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Sufficient info available for users</a:t>
            </a:r>
          </a:p>
          <a:p>
            <a:pPr lvl="1"/>
            <a:endParaRPr lang="en-NZ" sz="1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000" dirty="0">
                <a:solidFill>
                  <a:srgbClr val="000000"/>
                </a:solidFill>
              </a:rPr>
              <a:t>	</a:t>
            </a:r>
          </a:p>
          <a:p>
            <a:endParaRPr lang="en-N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NZ" dirty="0"/>
          </a:p>
        </p:txBody>
      </p:sp>
      <p:pic>
        <p:nvPicPr>
          <p:cNvPr id="7" name="Picture 6" descr="A close-up of a wood plank&#10;&#10;AI-generated content may be incorrect.">
            <a:extLst>
              <a:ext uri="{FF2B5EF4-FFF2-40B4-BE49-F238E27FC236}">
                <a16:creationId xmlns:a16="http://schemas.microsoft.com/office/drawing/2014/main" id="{FB156425-7B9D-4BCF-626D-53B3ECF8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80936"/>
            <a:ext cx="3918089" cy="2612059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ED60523-CFB8-B892-2B00-EE9763D8B4D1}"/>
              </a:ext>
            </a:extLst>
          </p:cNvPr>
          <p:cNvSpPr/>
          <p:nvPr/>
        </p:nvSpPr>
        <p:spPr>
          <a:xfrm>
            <a:off x="801595" y="3180937"/>
            <a:ext cx="2873829" cy="2347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A person in a hard hat and safety vest holding a metal grid&#10;&#10;AI-generated content may be incorrect.">
            <a:extLst>
              <a:ext uri="{FF2B5EF4-FFF2-40B4-BE49-F238E27FC236}">
                <a16:creationId xmlns:a16="http://schemas.microsoft.com/office/drawing/2014/main" id="{CF45AB09-1231-66CD-F9C7-EE12565F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1" y="3180936"/>
            <a:ext cx="3757742" cy="2505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9038E-1FF8-066B-29A8-A38592C87BC8}"/>
              </a:ext>
            </a:extLst>
          </p:cNvPr>
          <p:cNvSpPr txBox="1"/>
          <p:nvPr/>
        </p:nvSpPr>
        <p:spPr>
          <a:xfrm>
            <a:off x="9374800" y="4167048"/>
            <a:ext cx="27436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Product certs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Installation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BPIR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Other technical info</a:t>
            </a:r>
          </a:p>
        </p:txBody>
      </p:sp>
      <p:pic>
        <p:nvPicPr>
          <p:cNvPr id="12" name="Graphic 11" descr="Document outline">
            <a:extLst>
              <a:ext uri="{FF2B5EF4-FFF2-40B4-BE49-F238E27FC236}">
                <a16:creationId xmlns:a16="http://schemas.microsoft.com/office/drawing/2014/main" id="{FE018393-C5B2-7317-0D7B-2D994B380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3519" y="2838824"/>
            <a:ext cx="1189510" cy="1189510"/>
          </a:xfrm>
          <a:prstGeom prst="rect">
            <a:avLst/>
          </a:prstGeom>
        </p:spPr>
      </p:pic>
      <p:pic>
        <p:nvPicPr>
          <p:cNvPr id="13" name="Graphic 12" descr="Newspaper outline">
            <a:extLst>
              <a:ext uri="{FF2B5EF4-FFF2-40B4-BE49-F238E27FC236}">
                <a16:creationId xmlns:a16="http://schemas.microsoft.com/office/drawing/2014/main" id="{0E0CF9AF-DCB6-47BE-E00F-9CFBE8D3E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2170" y="3072168"/>
            <a:ext cx="914400" cy="914400"/>
          </a:xfrm>
          <a:prstGeom prst="rect">
            <a:avLst/>
          </a:prstGeom>
        </p:spPr>
      </p:pic>
      <p:pic>
        <p:nvPicPr>
          <p:cNvPr id="14" name="Graphic 13" descr="List outline">
            <a:extLst>
              <a:ext uri="{FF2B5EF4-FFF2-40B4-BE49-F238E27FC236}">
                <a16:creationId xmlns:a16="http://schemas.microsoft.com/office/drawing/2014/main" id="{B72D7509-280F-9A3E-E1AE-1567F91AE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1858" y="3138919"/>
            <a:ext cx="1189510" cy="11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31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4807D-47C8-2824-B6F5-69C07BA99B27}"/>
              </a:ext>
            </a:extLst>
          </p:cNvPr>
          <p:cNvSpPr txBox="1">
            <a:spLocks/>
          </p:cNvSpPr>
          <p:nvPr/>
        </p:nvSpPr>
        <p:spPr>
          <a:xfrm>
            <a:off x="241738" y="1331528"/>
            <a:ext cx="10972800" cy="6580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dirty="0"/>
              <a:t>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D29A-35A1-F68A-BB75-E86B4B973D1F}"/>
              </a:ext>
            </a:extLst>
          </p:cNvPr>
          <p:cNvSpPr txBox="1">
            <a:spLocks/>
          </p:cNvSpPr>
          <p:nvPr/>
        </p:nvSpPr>
        <p:spPr>
          <a:xfrm>
            <a:off x="159429" y="2303221"/>
            <a:ext cx="5684322" cy="4494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600" b="1" dirty="0"/>
              <a:t>Building Act 2004 (section 14G):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600" b="1" dirty="0"/>
          </a:p>
          <a:p>
            <a:r>
              <a:rPr lang="en-NZ" sz="2600" dirty="0"/>
              <a:t>A product manufacturer/supplier must ensure product will comply with the relevant provisions of the Building Code, if installed in accordance with the technical data, specifications etc prescribed by the manufacturer.</a:t>
            </a:r>
          </a:p>
          <a:p>
            <a:r>
              <a:rPr lang="en-NZ" sz="2600" dirty="0"/>
              <a:t>Product supplier must comply with BPIR requirements.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96C58-AEF0-2E33-8BDB-43D6BAEE6DB9}"/>
              </a:ext>
            </a:extLst>
          </p:cNvPr>
          <p:cNvSpPr txBox="1"/>
          <p:nvPr/>
        </p:nvSpPr>
        <p:spPr>
          <a:xfrm>
            <a:off x="6348251" y="2198118"/>
            <a:ext cx="5926058" cy="3385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800" b="1" dirty="0"/>
              <a:t>Consumer Guarantees Act 1993</a:t>
            </a:r>
            <a:r>
              <a:rPr lang="en-NZ" sz="2800" dirty="0"/>
              <a:t>: </a:t>
            </a:r>
          </a:p>
          <a:p>
            <a:pPr marL="0" indent="0">
              <a:buNone/>
            </a:pPr>
            <a:r>
              <a:rPr lang="en-NZ" sz="2800" dirty="0"/>
              <a:t>Guarantees that building products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 dirty="0"/>
              <a:t>of acceptable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 dirty="0"/>
              <a:t>fit for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 dirty="0"/>
              <a:t>match their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 dirty="0"/>
              <a:t>supported by spare parts and repair facilities.</a:t>
            </a:r>
          </a:p>
          <a:p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191973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2A3A5-9EC0-23E7-EA06-AEF26C0E39B8}"/>
              </a:ext>
            </a:extLst>
          </p:cNvPr>
          <p:cNvSpPr txBox="1"/>
          <p:nvPr/>
        </p:nvSpPr>
        <p:spPr>
          <a:xfrm>
            <a:off x="752475" y="2524125"/>
            <a:ext cx="8567208" cy="2272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ts val="3375"/>
              </a:lnSpc>
              <a:buFont typeface="Arial"/>
              <a:buChar char="•"/>
            </a:pPr>
            <a:r>
              <a:rPr lang="en-NZ" sz="3000" dirty="0">
                <a:cs typeface="Segoe UI"/>
              </a:rPr>
              <a:t>Regulations expected to commence by Sept 2025.</a:t>
            </a:r>
            <a:r>
              <a:rPr lang="en-US" sz="3000" dirty="0">
                <a:cs typeface="Segoe UI"/>
              </a:rPr>
              <a:t>​</a:t>
            </a:r>
            <a:endParaRPr lang="en-US" sz="3000" dirty="0">
              <a:ea typeface="Calibri"/>
              <a:cs typeface="Calibri"/>
            </a:endParaRPr>
          </a:p>
          <a:p>
            <a:pPr marL="571500" indent="-571500">
              <a:lnSpc>
                <a:spcPts val="3375"/>
              </a:lnSpc>
              <a:buFont typeface="Arial"/>
              <a:buChar char="•"/>
            </a:pPr>
            <a:r>
              <a:rPr lang="en-NZ" sz="3000" dirty="0">
                <a:cs typeface="Segoe UI"/>
              </a:rPr>
              <a:t>First recognitions before the end of 2025.</a:t>
            </a:r>
            <a:endParaRPr lang="en-US" sz="3000" dirty="0">
              <a:cs typeface="Segoe UI"/>
            </a:endParaRPr>
          </a:p>
          <a:p>
            <a:pPr marL="571500" indent="-571500">
              <a:lnSpc>
                <a:spcPts val="3375"/>
              </a:lnSpc>
              <a:buFont typeface="Arial"/>
              <a:buChar char="•"/>
            </a:pPr>
            <a:r>
              <a:rPr lang="en-NZ" sz="3000" dirty="0">
                <a:cs typeface="Segoe UI"/>
              </a:rPr>
              <a:t>Work underway on a possible application process for manufacturers/importers .</a:t>
            </a:r>
            <a:r>
              <a:rPr lang="en-US" sz="3000" dirty="0">
                <a:cs typeface="Segoe UI"/>
              </a:rPr>
              <a:t>​</a:t>
            </a:r>
            <a:endParaRPr lang="en-US" sz="3000" dirty="0">
              <a:ea typeface="Calibri" panose="020F0502020204030204"/>
              <a:cs typeface="Segoe UI"/>
            </a:endParaRPr>
          </a:p>
          <a:p>
            <a:pPr marL="571500" indent="-571500">
              <a:lnSpc>
                <a:spcPts val="3375"/>
              </a:lnSpc>
              <a:buFont typeface="Arial"/>
              <a:buChar char="•"/>
            </a:pPr>
            <a:r>
              <a:rPr lang="en-NZ" sz="3000" dirty="0">
                <a:cs typeface="Segoe UI"/>
              </a:rPr>
              <a:t>Operational policy and more info coming soon.</a:t>
            </a:r>
            <a:endParaRPr lang="en-NZ" sz="3000" dirty="0">
              <a:ea typeface="Calibri" panose="020F0502020204030204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96986-4726-2B43-2FD0-E42B14B11CA1}"/>
              </a:ext>
            </a:extLst>
          </p:cNvPr>
          <p:cNvSpPr txBox="1"/>
          <p:nvPr/>
        </p:nvSpPr>
        <p:spPr>
          <a:xfrm>
            <a:off x="752475" y="1343025"/>
            <a:ext cx="471487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What’s next?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34351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41623-7165-91C5-E831-A9A3F4F9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99" y="1240221"/>
            <a:ext cx="7467541" cy="218871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 endorsed standards &amp; standards certification schemes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F451BE9-D8B3-AD28-5130-949BBB63D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9" y="3621022"/>
            <a:ext cx="5467288" cy="1325021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confidence in quality overseas products</a:t>
            </a:r>
          </a:p>
        </p:txBody>
      </p:sp>
    </p:spTree>
    <p:extLst>
      <p:ext uri="{BB962C8B-B14F-4D97-AF65-F5344CB8AC3E}">
        <p14:creationId xmlns:p14="http://schemas.microsoft.com/office/powerpoint/2010/main" val="199037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F3BA37-358F-729C-8FAD-952C62E7E631}"/>
              </a:ext>
            </a:extLst>
          </p:cNvPr>
          <p:cNvSpPr>
            <a:spLocks noGrp="1"/>
          </p:cNvSpPr>
          <p:nvPr/>
        </p:nvSpPr>
        <p:spPr>
          <a:xfrm>
            <a:off x="608806" y="95862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Minister Endorsed Standards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B733E1-A074-10BD-2689-3C7EAC9A472F}"/>
              </a:ext>
            </a:extLst>
          </p:cNvPr>
          <p:cNvSpPr>
            <a:spLocks noGrp="1"/>
          </p:cNvSpPr>
          <p:nvPr/>
        </p:nvSpPr>
        <p:spPr>
          <a:xfrm>
            <a:off x="5842094" y="2373475"/>
            <a:ext cx="5859647" cy="2834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NZ" sz="2800" dirty="0">
                <a:effectLst/>
                <a:latin typeface="Calibri"/>
                <a:ea typeface="Calibri"/>
                <a:cs typeface="Calibri"/>
              </a:rPr>
              <a:t>This initiative covers:</a:t>
            </a:r>
          </a:p>
          <a:p>
            <a:pPr marL="800100" lvl="1" indent="-342900">
              <a:buChar char="•"/>
            </a:pPr>
            <a:r>
              <a:rPr lang="en-NZ" sz="2800" dirty="0">
                <a:effectLst/>
                <a:latin typeface="Calibri"/>
                <a:ea typeface="Calibri"/>
                <a:cs typeface="Calibri"/>
              </a:rPr>
              <a:t>groups of standards issued by overseas standards organisations, and </a:t>
            </a:r>
          </a:p>
          <a:p>
            <a:pPr marL="800100" lvl="1" indent="-342900">
              <a:buChar char="•"/>
            </a:pPr>
            <a:r>
              <a:rPr lang="en-NZ" sz="2800" dirty="0">
                <a:effectLst/>
                <a:latin typeface="Calibri"/>
                <a:ea typeface="Calibri"/>
                <a:cs typeface="Calibri"/>
              </a:rPr>
              <a:t>standards certification schemes that a standards certification organisation administers or operates under.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NZ" sz="2800" dirty="0">
                <a:latin typeface="Calibri"/>
                <a:ea typeface="Calibri"/>
                <a:cs typeface="Calibri"/>
              </a:rPr>
              <a:t>It</a:t>
            </a:r>
            <a:r>
              <a:rPr lang="en-NZ" sz="2800" dirty="0">
                <a:effectLst/>
                <a:latin typeface="Calibri"/>
                <a:ea typeface="Calibri"/>
                <a:cs typeface="Calibri"/>
              </a:rPr>
              <a:t> sits outside deemed-to-comply pathways.</a:t>
            </a:r>
          </a:p>
          <a:p>
            <a:endParaRPr lang="en-NZ" dirty="0"/>
          </a:p>
        </p:txBody>
      </p:sp>
      <p:pic>
        <p:nvPicPr>
          <p:cNvPr id="2050" name="Picture 2" descr="A diagram of a company's pyramid&#10;&#10;AI-generated content may be incorrect.">
            <a:extLst>
              <a:ext uri="{FF2B5EF4-FFF2-40B4-BE49-F238E27FC236}">
                <a16:creationId xmlns:a16="http://schemas.microsoft.com/office/drawing/2014/main" id="{2CE8AE77-6F52-1141-435E-6A2BA47A3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106667"/>
            <a:ext cx="5842094" cy="44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475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0BB9-1E99-9EB6-D808-9DD63F28B55A}"/>
              </a:ext>
            </a:extLst>
          </p:cNvPr>
          <p:cNvSpPr>
            <a:spLocks noGrp="1"/>
          </p:cNvSpPr>
          <p:nvPr/>
        </p:nvSpPr>
        <p:spPr>
          <a:xfrm>
            <a:off x="493059" y="12287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How will it work?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CC8A9B-9378-6D88-0758-813E53920178}"/>
              </a:ext>
            </a:extLst>
          </p:cNvPr>
          <p:cNvSpPr txBox="1">
            <a:spLocks/>
          </p:cNvSpPr>
          <p:nvPr/>
        </p:nvSpPr>
        <p:spPr>
          <a:xfrm>
            <a:off x="493059" y="2370240"/>
            <a:ext cx="10972800" cy="35569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 b="1" dirty="0">
                <a:solidFill>
                  <a:srgbClr val="424242"/>
                </a:solidFill>
                <a:ea typeface="+mn-lt"/>
                <a:cs typeface="+mn-lt"/>
              </a:rPr>
              <a:t>Criteria set in Regulations</a:t>
            </a:r>
            <a:br>
              <a:rPr lang="en-NZ" sz="2000" b="1" dirty="0">
                <a:ea typeface="+mn-lt"/>
                <a:cs typeface="+mn-lt"/>
              </a:rPr>
            </a:br>
            <a:r>
              <a:rPr lang="en-NZ" sz="2000" dirty="0">
                <a:solidFill>
                  <a:srgbClr val="424242"/>
                </a:solidFill>
                <a:ea typeface="+mn-lt"/>
                <a:cs typeface="+mn-lt"/>
              </a:rPr>
              <a:t>Groups of overseas standards and standards certification bodies must meet specific evaluation criteria outlined in regulations.</a:t>
            </a:r>
            <a:endParaRPr lang="en-NZ" sz="2000" dirty="0">
              <a:ea typeface="Calibri"/>
              <a:cs typeface="Calibri"/>
            </a:endParaRPr>
          </a:p>
          <a:p>
            <a:r>
              <a:rPr lang="en-NZ" sz="2000" b="1" dirty="0">
                <a:solidFill>
                  <a:srgbClr val="424242"/>
                </a:solidFill>
                <a:ea typeface="+mn-lt"/>
                <a:cs typeface="+mn-lt"/>
              </a:rPr>
              <a:t>Evaluation by MBIE</a:t>
            </a:r>
            <a:br>
              <a:rPr lang="en-NZ" sz="2000" dirty="0">
                <a:ea typeface="+mn-lt"/>
                <a:cs typeface="+mn-lt"/>
              </a:rPr>
            </a:br>
            <a:r>
              <a:rPr lang="en-NZ" sz="2000" dirty="0">
                <a:solidFill>
                  <a:srgbClr val="424242"/>
                </a:solidFill>
                <a:ea typeface="+mn-lt"/>
                <a:cs typeface="+mn-lt"/>
              </a:rPr>
              <a:t>MBIE will assess these groups using the criteria, with help from technical experts if needed.</a:t>
            </a:r>
            <a:endParaRPr lang="en-NZ" sz="2000" dirty="0">
              <a:ea typeface="Calibri"/>
              <a:cs typeface="Calibri"/>
            </a:endParaRPr>
          </a:p>
          <a:p>
            <a:r>
              <a:rPr lang="en-NZ" sz="2000" b="1" dirty="0">
                <a:solidFill>
                  <a:srgbClr val="424242"/>
                </a:solidFill>
                <a:ea typeface="+mn-lt"/>
                <a:cs typeface="+mn-lt"/>
              </a:rPr>
              <a:t>Advice to the Minister</a:t>
            </a:r>
            <a:br>
              <a:rPr lang="en-NZ" sz="2000" b="1" dirty="0">
                <a:ea typeface="+mn-lt"/>
                <a:cs typeface="+mn-lt"/>
              </a:rPr>
            </a:br>
            <a:r>
              <a:rPr lang="en-NZ" sz="2000" dirty="0">
                <a:solidFill>
                  <a:srgbClr val="424242"/>
                </a:solidFill>
                <a:ea typeface="+mn-lt"/>
                <a:cs typeface="+mn-lt"/>
              </a:rPr>
              <a:t>MBIE will recommend to the Minister which groups meet the criteria and can be endorsed.</a:t>
            </a:r>
            <a:endParaRPr lang="en-NZ" sz="2000" dirty="0">
              <a:ea typeface="Calibri"/>
              <a:cs typeface="Calibri"/>
            </a:endParaRPr>
          </a:p>
          <a:p>
            <a:r>
              <a:rPr lang="en-NZ" sz="2000" b="1" dirty="0">
                <a:solidFill>
                  <a:srgbClr val="424242"/>
                </a:solidFill>
                <a:ea typeface="+mn-lt"/>
                <a:cs typeface="+mn-lt"/>
              </a:rPr>
              <a:t>Publication of endorsement</a:t>
            </a:r>
            <a:br>
              <a:rPr lang="en-NZ" sz="2000" b="1" dirty="0">
                <a:ea typeface="+mn-lt"/>
                <a:cs typeface="+mn-lt"/>
              </a:rPr>
            </a:br>
            <a:r>
              <a:rPr lang="en-NZ" sz="2000" dirty="0">
                <a:solidFill>
                  <a:srgbClr val="424242"/>
                </a:solidFill>
                <a:ea typeface="+mn-lt"/>
                <a:cs typeface="+mn-lt"/>
              </a:rPr>
              <a:t>Endorsed groups will be published on MBIE’s Building Performance website and in the New Zealand Gazette.</a:t>
            </a:r>
            <a:endParaRPr lang="en-NZ" sz="2000" dirty="0">
              <a:ea typeface="Calibri"/>
              <a:cs typeface="Calibri"/>
            </a:endParaRPr>
          </a:p>
          <a:p>
            <a:r>
              <a:rPr lang="en-NZ" sz="2000" b="1" dirty="0">
                <a:solidFill>
                  <a:srgbClr val="424242"/>
                </a:solidFill>
                <a:ea typeface="+mn-lt"/>
                <a:cs typeface="+mn-lt"/>
              </a:rPr>
              <a:t>Updates and revocations</a:t>
            </a:r>
            <a:br>
              <a:rPr lang="en-NZ" sz="2000" b="1" dirty="0">
                <a:ea typeface="+mn-lt"/>
                <a:cs typeface="+mn-lt"/>
              </a:rPr>
            </a:br>
            <a:r>
              <a:rPr lang="en-NZ" sz="2000" dirty="0">
                <a:solidFill>
                  <a:srgbClr val="424242"/>
                </a:solidFill>
                <a:ea typeface="+mn-lt"/>
                <a:cs typeface="+mn-lt"/>
              </a:rPr>
              <a:t>Endorsed groups can be amended or revoked using the same publication and Gazette process.</a:t>
            </a:r>
            <a:endParaRPr lang="en-NZ" sz="2000" dirty="0"/>
          </a:p>
          <a:p>
            <a:endParaRPr lang="en-NZ" dirty="0">
              <a:ea typeface="Calibri" panose="020F0502020204030204"/>
              <a:cs typeface="Calibri" panose="020F0502020204030204"/>
            </a:endParaRP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52565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9F2DD6-AC48-0C9A-3CDB-393273609E86}"/>
              </a:ext>
            </a:extLst>
          </p:cNvPr>
          <p:cNvSpPr txBox="1">
            <a:spLocks/>
          </p:cNvSpPr>
          <p:nvPr/>
        </p:nvSpPr>
        <p:spPr>
          <a:xfrm>
            <a:off x="542081" y="1360111"/>
            <a:ext cx="7147729" cy="7571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424242"/>
                </a:solidFill>
              </a:rPr>
              <a:t>Next steps and examples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12E6B-D9B0-2240-8108-7571F960040A}"/>
              </a:ext>
            </a:extLst>
          </p:cNvPr>
          <p:cNvSpPr txBox="1">
            <a:spLocks/>
          </p:cNvSpPr>
          <p:nvPr/>
        </p:nvSpPr>
        <p:spPr>
          <a:xfrm>
            <a:off x="609600" y="2348078"/>
            <a:ext cx="10972800" cy="35569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solidFill>
                  <a:srgbClr val="424242"/>
                </a:solidFill>
                <a:ea typeface="+mn-lt"/>
                <a:cs typeface="+mn-lt"/>
              </a:rPr>
              <a:t>Regulations coming soon</a:t>
            </a:r>
            <a:br>
              <a:rPr lang="en-NZ" b="1" dirty="0">
                <a:ea typeface="+mn-lt"/>
                <a:cs typeface="+mn-lt"/>
              </a:rPr>
            </a:br>
            <a:r>
              <a:rPr lang="en-NZ" dirty="0">
                <a:solidFill>
                  <a:srgbClr val="424242"/>
                </a:solidFill>
                <a:ea typeface="+mn-lt"/>
                <a:cs typeface="+mn-lt"/>
              </a:rPr>
              <a:t>The regulations that define the Minister’s decision-making criteria are expected to come into force by September 2025.</a:t>
            </a:r>
            <a:endParaRPr lang="en-US" dirty="0">
              <a:solidFill>
                <a:srgbClr val="424242"/>
              </a:solidFill>
              <a:ea typeface="+mn-lt"/>
              <a:cs typeface="+mn-lt"/>
            </a:endParaRPr>
          </a:p>
          <a:p>
            <a:r>
              <a:rPr lang="en-NZ" b="1" dirty="0">
                <a:solidFill>
                  <a:srgbClr val="424242"/>
                </a:solidFill>
                <a:ea typeface="+mn-lt"/>
                <a:cs typeface="+mn-lt"/>
              </a:rPr>
              <a:t>Who could be evaluated?</a:t>
            </a:r>
            <a:br>
              <a:rPr lang="en-NZ" b="1" dirty="0">
                <a:ea typeface="+mn-lt"/>
                <a:cs typeface="+mn-lt"/>
              </a:rPr>
            </a:br>
            <a:r>
              <a:rPr lang="en-NZ" dirty="0">
                <a:solidFill>
                  <a:srgbClr val="424242"/>
                </a:solidFill>
                <a:ea typeface="+mn-lt"/>
                <a:cs typeface="+mn-lt"/>
              </a:rPr>
              <a:t>Examples of overseas standards organisations that may be considered:</a:t>
            </a:r>
          </a:p>
          <a:p>
            <a:pPr lvl="1"/>
            <a:r>
              <a:rPr lang="en-NZ" sz="2800" dirty="0">
                <a:solidFill>
                  <a:srgbClr val="424242"/>
                </a:solidFill>
                <a:ea typeface="+mn-lt"/>
                <a:cs typeface="+mn-lt"/>
              </a:rPr>
              <a:t>ASTM International (American Society for Testing and Materials)</a:t>
            </a:r>
            <a:endParaRPr lang="en-NZ" sz="2800" dirty="0">
              <a:ea typeface="Calibri"/>
              <a:cs typeface="Calibri"/>
            </a:endParaRPr>
          </a:p>
          <a:p>
            <a:pPr lvl="1"/>
            <a:r>
              <a:rPr lang="en-NZ" sz="2800" dirty="0">
                <a:solidFill>
                  <a:srgbClr val="424242"/>
                </a:solidFill>
                <a:ea typeface="+mn-lt"/>
                <a:cs typeface="+mn-lt"/>
              </a:rPr>
              <a:t>CEN (European Committee for Standardization)</a:t>
            </a:r>
            <a:endParaRPr lang="en-NZ" sz="2800" dirty="0"/>
          </a:p>
          <a:p>
            <a:endParaRPr lang="en-NZ" sz="2800" dirty="0">
              <a:ea typeface="Calibri"/>
              <a:cs typeface="Times New Roman"/>
            </a:endParaRP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9737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84888-09D8-A207-4BBE-AC3BB2BA7B8E}"/>
              </a:ext>
            </a:extLst>
          </p:cNvPr>
          <p:cNvSpPr txBox="1"/>
          <p:nvPr/>
        </p:nvSpPr>
        <p:spPr>
          <a:xfrm>
            <a:off x="1341028" y="1968218"/>
            <a:ext cx="99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</a:t>
            </a:r>
          </a:p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D92B61F-24D3-17BB-2956-F52B2963C8D3}"/>
              </a:ext>
            </a:extLst>
          </p:cNvPr>
          <p:cNvSpPr/>
          <p:nvPr/>
        </p:nvSpPr>
        <p:spPr>
          <a:xfrm>
            <a:off x="1368016" y="2801231"/>
            <a:ext cx="9561565" cy="20015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15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610F0-98F4-1AB5-F441-B8B56FD0F1B8}"/>
              </a:ext>
            </a:extLst>
          </p:cNvPr>
          <p:cNvSpPr txBox="1"/>
          <p:nvPr/>
        </p:nvSpPr>
        <p:spPr>
          <a:xfrm>
            <a:off x="693046" y="5697417"/>
            <a:ext cx="240265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announced for overseas building 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EE6F2-237B-2A4E-C610-0DB453E16EAF}"/>
              </a:ext>
            </a:extLst>
          </p:cNvPr>
          <p:cNvSpPr txBox="1"/>
          <p:nvPr/>
        </p:nvSpPr>
        <p:spPr>
          <a:xfrm>
            <a:off x="3365833" y="5669808"/>
            <a:ext cx="1740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Legislation introduced to parliament</a:t>
            </a:r>
            <a:endParaRPr lang="en-NZ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9D8CF9-6959-2119-E969-38B4BAC33CBB}"/>
              </a:ext>
            </a:extLst>
          </p:cNvPr>
          <p:cNvSpPr txBox="1"/>
          <p:nvPr/>
        </p:nvSpPr>
        <p:spPr>
          <a:xfrm>
            <a:off x="8137203" y="5534770"/>
            <a:ext cx="274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Legislation passes</a:t>
            </a:r>
            <a:endParaRPr lang="en-NZ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067D49-A22D-9591-3609-4170698B0742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1807382" y="4194834"/>
            <a:ext cx="1" cy="1414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BC7967-B014-DD70-9C77-55FC9409F346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4236107" y="4188607"/>
            <a:ext cx="2" cy="1420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A7C33-FA1C-A4FA-3DEE-FA9D343EB855}"/>
              </a:ext>
            </a:extLst>
          </p:cNvPr>
          <p:cNvGrpSpPr>
            <a:grpSpLocks noChangeAspect="1"/>
          </p:cNvGrpSpPr>
          <p:nvPr/>
        </p:nvGrpSpPr>
        <p:grpSpPr>
          <a:xfrm>
            <a:off x="3836564" y="3328691"/>
            <a:ext cx="799088" cy="859916"/>
            <a:chOff x="3289608" y="2441481"/>
            <a:chExt cx="439891" cy="47337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AF8302-BB83-9A4A-F46E-23B25DBA2C56}"/>
                </a:ext>
              </a:extLst>
            </p:cNvPr>
            <p:cNvSpPr/>
            <p:nvPr/>
          </p:nvSpPr>
          <p:spPr>
            <a:xfrm>
              <a:off x="3289609" y="2474967"/>
              <a:ext cx="439890" cy="43989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1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Graphic 16" descr="Court outline">
              <a:extLst>
                <a:ext uri="{FF2B5EF4-FFF2-40B4-BE49-F238E27FC236}">
                  <a16:creationId xmlns:a16="http://schemas.microsoft.com/office/drawing/2014/main" id="{11C8E3D3-2658-3A84-A1FF-5EFAFC14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89608" y="2441481"/>
              <a:ext cx="439890" cy="43989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928A0D-EE74-1471-10D6-8BDAC7A78701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9480682" y="4226315"/>
            <a:ext cx="6473" cy="1199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32D195-954C-EDC0-B766-B937F79B4250}"/>
              </a:ext>
            </a:extLst>
          </p:cNvPr>
          <p:cNvGrpSpPr>
            <a:grpSpLocks noChangeAspect="1"/>
          </p:cNvGrpSpPr>
          <p:nvPr/>
        </p:nvGrpSpPr>
        <p:grpSpPr>
          <a:xfrm>
            <a:off x="9050841" y="3371695"/>
            <a:ext cx="866155" cy="854620"/>
            <a:chOff x="4982165" y="2496223"/>
            <a:chExt cx="443202" cy="4398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E5F493-8659-BF31-3E11-C0333598D4A6}"/>
                </a:ext>
              </a:extLst>
            </p:cNvPr>
            <p:cNvSpPr/>
            <p:nvPr/>
          </p:nvSpPr>
          <p:spPr>
            <a:xfrm>
              <a:off x="4985477" y="2496223"/>
              <a:ext cx="439890" cy="4398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1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Graphic 20" descr="Badge Tick outline">
              <a:extLst>
                <a:ext uri="{FF2B5EF4-FFF2-40B4-BE49-F238E27FC236}">
                  <a16:creationId xmlns:a16="http://schemas.microsoft.com/office/drawing/2014/main" id="{FC430379-7B45-E08E-698A-DEDC9865D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165" y="2496223"/>
              <a:ext cx="439890" cy="43989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6986E3-94BA-431F-A2E7-25B1939BEAC3}"/>
              </a:ext>
            </a:extLst>
          </p:cNvPr>
          <p:cNvCxnSpPr>
            <a:cxnSpLocks/>
          </p:cNvCxnSpPr>
          <p:nvPr/>
        </p:nvCxnSpPr>
        <p:spPr>
          <a:xfrm>
            <a:off x="2067787" y="2322161"/>
            <a:ext cx="3820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76D73031-4103-B3F2-D3AE-47B3853D9921}"/>
              </a:ext>
            </a:extLst>
          </p:cNvPr>
          <p:cNvSpPr/>
          <p:nvPr/>
        </p:nvSpPr>
        <p:spPr>
          <a:xfrm>
            <a:off x="4642123" y="3314368"/>
            <a:ext cx="4402247" cy="969275"/>
          </a:xfrm>
          <a:prstGeom prst="leftRightArrow">
            <a:avLst>
              <a:gd name="adj1" fmla="val 61989"/>
              <a:gd name="adj2" fmla="val 50000"/>
            </a:avLst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15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phic 23" descr="Meeting outline">
            <a:extLst>
              <a:ext uri="{FF2B5EF4-FFF2-40B4-BE49-F238E27FC236}">
                <a16:creationId xmlns:a16="http://schemas.microsoft.com/office/drawing/2014/main" id="{595847F4-4D19-53EC-F9D9-EB7DA94D7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9988" y="3490469"/>
            <a:ext cx="586516" cy="5941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6505CC-71CA-9C30-C0BD-A1DAC17C446F}"/>
              </a:ext>
            </a:extLst>
          </p:cNvPr>
          <p:cNvSpPr txBox="1"/>
          <p:nvPr/>
        </p:nvSpPr>
        <p:spPr>
          <a:xfrm>
            <a:off x="5662886" y="4668462"/>
            <a:ext cx="223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Committee process</a:t>
            </a:r>
            <a:endParaRPr lang="en-NZ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198A7E-AEDB-C901-A858-58E44B0B872F}"/>
              </a:ext>
            </a:extLst>
          </p:cNvPr>
          <p:cNvSpPr txBox="1"/>
          <p:nvPr/>
        </p:nvSpPr>
        <p:spPr>
          <a:xfrm>
            <a:off x="3775407" y="1992635"/>
            <a:ext cx="99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 </a:t>
            </a:r>
          </a:p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063F3B-665D-6743-1DB5-CAB27FE250E7}"/>
              </a:ext>
            </a:extLst>
          </p:cNvPr>
          <p:cNvGrpSpPr/>
          <p:nvPr/>
        </p:nvGrpSpPr>
        <p:grpSpPr>
          <a:xfrm>
            <a:off x="2347605" y="3350117"/>
            <a:ext cx="844717" cy="844717"/>
            <a:chOff x="2369807" y="3284794"/>
            <a:chExt cx="844717" cy="84471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68ACB1-5770-CB22-1F35-9CC640A25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9807" y="3284794"/>
              <a:ext cx="844717" cy="8447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15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Graphic 27" descr="Chat with solid fill">
              <a:extLst>
                <a:ext uri="{FF2B5EF4-FFF2-40B4-BE49-F238E27FC236}">
                  <a16:creationId xmlns:a16="http://schemas.microsoft.com/office/drawing/2014/main" id="{CECED386-4DC1-CD0E-11AC-679B69E77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72052" y="3389997"/>
              <a:ext cx="664481" cy="66448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6982C74-ED45-15CC-A921-EB182ED5BD9C}"/>
              </a:ext>
            </a:extLst>
          </p:cNvPr>
          <p:cNvSpPr txBox="1"/>
          <p:nvPr/>
        </p:nvSpPr>
        <p:spPr>
          <a:xfrm>
            <a:off x="2335746" y="1838746"/>
            <a:ext cx="99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-June  </a:t>
            </a:r>
          </a:p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6DC2B5-0287-05C6-A6F3-0D5D0E2CA157}"/>
              </a:ext>
            </a:extLst>
          </p:cNvPr>
          <p:cNvSpPr txBox="1"/>
          <p:nvPr/>
        </p:nvSpPr>
        <p:spPr>
          <a:xfrm>
            <a:off x="1877911" y="4668462"/>
            <a:ext cx="195865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on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980CCE-C0DD-AB51-673B-998B2CED4E56}"/>
              </a:ext>
            </a:extLst>
          </p:cNvPr>
          <p:cNvSpPr txBox="1"/>
          <p:nvPr/>
        </p:nvSpPr>
        <p:spPr>
          <a:xfrm>
            <a:off x="8981891" y="1946025"/>
            <a:ext cx="99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 </a:t>
            </a:r>
          </a:p>
          <a:p>
            <a:pPr algn="ctr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D7B7F5-2CF4-FB54-6FEF-F5BDA8BC5CF3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3333327" y="2346578"/>
            <a:ext cx="4420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1B8C48-7E37-ECD0-2F23-2FC38620D90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772988" y="2346578"/>
            <a:ext cx="439203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FE2F8-6741-A534-618E-C75210783675}"/>
              </a:ext>
            </a:extLst>
          </p:cNvPr>
          <p:cNvGrpSpPr/>
          <p:nvPr/>
        </p:nvGrpSpPr>
        <p:grpSpPr>
          <a:xfrm>
            <a:off x="1389410" y="3358889"/>
            <a:ext cx="835945" cy="835945"/>
            <a:chOff x="1262416" y="3284794"/>
            <a:chExt cx="835945" cy="83594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54C468-0426-2710-7728-F33F812A7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2416" y="3284794"/>
              <a:ext cx="835945" cy="83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15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Picture 3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C2C3D3B-727C-87F0-8085-7218CD6EA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922" y="3397085"/>
              <a:ext cx="576871" cy="558534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9809F4-7CC8-A6E0-9462-45E7812037CF}"/>
              </a:ext>
            </a:extLst>
          </p:cNvPr>
          <p:cNvCxnSpPr>
            <a:cxnSpLocks/>
            <a:stCxn id="27" idx="4"/>
          </p:cNvCxnSpPr>
          <p:nvPr/>
        </p:nvCxnSpPr>
        <p:spPr>
          <a:xfrm flipH="1">
            <a:off x="2769963" y="4194834"/>
            <a:ext cx="1" cy="485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6B45FC14-9BE9-71A2-68DF-494C64CFF059}"/>
              </a:ext>
            </a:extLst>
          </p:cNvPr>
          <p:cNvSpPr txBox="1">
            <a:spLocks/>
          </p:cNvSpPr>
          <p:nvPr/>
        </p:nvSpPr>
        <p:spPr>
          <a:xfrm>
            <a:off x="367132" y="1249021"/>
            <a:ext cx="11457735" cy="480483"/>
          </a:xfrm>
          <a:prstGeom prst="rect">
            <a:avLst/>
          </a:prstGeom>
        </p:spPr>
        <p:txBody>
          <a:bodyPr vert="horz" lIns="121920" tIns="60960" rIns="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Z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we get here?</a:t>
            </a:r>
            <a:endParaRPr lang="en-US" sz="4400" b="0" spc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960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CFDA6D-B983-3F22-4729-AC138B92C512}"/>
              </a:ext>
            </a:extLst>
          </p:cNvPr>
          <p:cNvSpPr txBox="1">
            <a:spLocks/>
          </p:cNvSpPr>
          <p:nvPr/>
        </p:nvSpPr>
        <p:spPr>
          <a:xfrm>
            <a:off x="763929" y="1311883"/>
            <a:ext cx="2282142" cy="708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/>
              <a:t>Benefits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22B169-7D29-9BC7-D189-E5A54C866EEA}"/>
              </a:ext>
            </a:extLst>
          </p:cNvPr>
          <p:cNvSpPr>
            <a:spLocks noGrp="1"/>
          </p:cNvSpPr>
          <p:nvPr/>
        </p:nvSpPr>
        <p:spPr>
          <a:xfrm>
            <a:off x="609600" y="2348078"/>
            <a:ext cx="10972800" cy="355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While this initiative doesn’t provide a “deemed to comply with the Building Code” pathway the benefits are:</a:t>
            </a:r>
          </a:p>
          <a:p>
            <a:pPr lvl="1"/>
            <a:r>
              <a:rPr lang="en-NZ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 will indicate which overseas standards organisations are considered robust and trustworthy.</a:t>
            </a:r>
          </a:p>
          <a:p>
            <a:pPr lvl="1"/>
            <a:r>
              <a:rPr lang="en-NZ" sz="2800" dirty="0">
                <a:ea typeface="Aptos" panose="020B0004020202020204" pitchFamily="34" charset="0"/>
                <a:cs typeface="Times New Roman" panose="02020603050405020304" pitchFamily="18" charset="0"/>
              </a:rPr>
              <a:t>May be considered by Building Consent Authorities,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280397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CD6106-3911-DD93-CB1C-92CC15BF88D0}"/>
              </a:ext>
            </a:extLst>
          </p:cNvPr>
          <p:cNvSpPr txBox="1">
            <a:spLocks/>
          </p:cNvSpPr>
          <p:nvPr/>
        </p:nvSpPr>
        <p:spPr>
          <a:xfrm>
            <a:off x="763929" y="1311883"/>
            <a:ext cx="6101667" cy="708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/>
              <a:t>Your 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1FF59-7B3F-DE8B-5ACE-281766CE708D}"/>
              </a:ext>
            </a:extLst>
          </p:cNvPr>
          <p:cNvSpPr>
            <a:spLocks noGrp="1"/>
          </p:cNvSpPr>
          <p:nvPr/>
        </p:nvSpPr>
        <p:spPr>
          <a:xfrm>
            <a:off x="609600" y="2348078"/>
            <a:ext cx="10972800" cy="355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latin typeface="Calibri"/>
                <a:ea typeface="Calibri"/>
                <a:cs typeface="Calibri"/>
              </a:rPr>
              <a:t>Is MBIE going to purchase standards for specifiers and BCAs to use for the BPS?</a:t>
            </a:r>
          </a:p>
          <a:p>
            <a:r>
              <a:rPr lang="en-NZ" dirty="0">
                <a:latin typeface="Calibri"/>
                <a:ea typeface="Calibri"/>
                <a:cs typeface="Calibri"/>
              </a:rPr>
              <a:t>How do we know the product certificates MBIE has evaluated are suitable for NZ conditions?</a:t>
            </a:r>
          </a:p>
          <a:p>
            <a:r>
              <a:rPr lang="en-NZ" dirty="0">
                <a:latin typeface="Calibri"/>
                <a:ea typeface="Calibri"/>
                <a:cs typeface="Calibri"/>
              </a:rPr>
              <a:t>How have the liability setting changed? </a:t>
            </a:r>
          </a:p>
          <a:p>
            <a:r>
              <a:rPr lang="en-NZ" dirty="0">
                <a:latin typeface="Calibri"/>
                <a:ea typeface="Calibri"/>
                <a:cs typeface="Calibri"/>
              </a:rPr>
              <a:t>How will these changes affect products that currently use an alternative solution compliance pathway?</a:t>
            </a:r>
          </a:p>
        </p:txBody>
      </p:sp>
    </p:spTree>
    <p:extLst>
      <p:ext uri="{BB962C8B-B14F-4D97-AF65-F5344CB8AC3E}">
        <p14:creationId xmlns:p14="http://schemas.microsoft.com/office/powerpoint/2010/main" val="29127022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3446AF-C1BB-9FB9-D7E8-48234ABDD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187" y="5417314"/>
            <a:ext cx="6524563" cy="193855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800" dirty="0">
                <a:hlinkClick r:id="rId2"/>
              </a:rPr>
              <a:t>Building@mbie.govt.nz</a:t>
            </a:r>
            <a:r>
              <a:rPr lang="en-NZ" sz="2800" dirty="0"/>
              <a:t>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2800" dirty="0">
                <a:hlinkClick r:id="rId3"/>
              </a:rPr>
              <a:t>www.building.govt.nz/overseasproducts</a:t>
            </a:r>
            <a:endParaRPr lang="en-US" sz="2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3169318-474F-BB67-2A01-D8179D2844BE}"/>
              </a:ext>
            </a:extLst>
          </p:cNvPr>
          <p:cNvSpPr txBox="1">
            <a:spLocks/>
          </p:cNvSpPr>
          <p:nvPr/>
        </p:nvSpPr>
        <p:spPr>
          <a:xfrm>
            <a:off x="4218874" y="148931"/>
            <a:ext cx="3756958" cy="1325033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50" dirty="0"/>
              <a:t>Thank you</a:t>
            </a:r>
            <a:r>
              <a:rPr lang="en-US" sz="5050"/>
              <a:t> !</a:t>
            </a:r>
            <a:endParaRPr lang="en-US" sz="50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D8234-D00B-28A5-3101-104C5CD82A9E}"/>
              </a:ext>
            </a:extLst>
          </p:cNvPr>
          <p:cNvSpPr>
            <a:spLocks noGrp="1"/>
          </p:cNvSpPr>
          <p:nvPr/>
        </p:nvSpPr>
        <p:spPr>
          <a:xfrm>
            <a:off x="904875" y="1871828"/>
            <a:ext cx="10972800" cy="355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dirty="0"/>
              <a:t>Building Product Specifications</a:t>
            </a:r>
            <a:r>
              <a:rPr lang="en-NZ" sz="2400" dirty="0"/>
              <a:t> </a:t>
            </a:r>
            <a:endParaRPr lang="en-US" dirty="0"/>
          </a:p>
          <a:p>
            <a:r>
              <a:rPr lang="en-NZ" sz="1800" dirty="0"/>
              <a:t>Public Consultation – live now, open until Mon 23</a:t>
            </a:r>
            <a:r>
              <a:rPr lang="en-NZ" sz="1800" baseline="30000" dirty="0"/>
              <a:t>rd</a:t>
            </a:r>
            <a:r>
              <a:rPr lang="en-NZ" sz="1800" dirty="0"/>
              <a:t> June</a:t>
            </a:r>
            <a:endParaRPr lang="en-NZ" sz="1800" dirty="0">
              <a:ea typeface="Calibri"/>
              <a:cs typeface="Calibri"/>
            </a:endParaRPr>
          </a:p>
          <a:p>
            <a:r>
              <a:rPr lang="en-NZ" sz="1800" dirty="0">
                <a:ea typeface="Calibri"/>
                <a:cs typeface="Calibri"/>
              </a:rPr>
              <a:t>BPS and updated AS/VMs published July</a:t>
            </a:r>
          </a:p>
          <a:p>
            <a:pPr marL="0" indent="0">
              <a:buNone/>
            </a:pPr>
            <a:endParaRPr lang="en-NZ" sz="24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NZ" sz="2400" b="1" dirty="0">
                <a:ea typeface="Calibri"/>
                <a:cs typeface="Calibri"/>
              </a:rPr>
              <a:t>Recognition of Overseas Product Certification </a:t>
            </a:r>
            <a:endParaRPr lang="en-NZ" dirty="0"/>
          </a:p>
          <a:p>
            <a:pPr marL="0" indent="0">
              <a:buNone/>
            </a:pPr>
            <a:r>
              <a:rPr lang="en-NZ" sz="2400" b="1" dirty="0">
                <a:ea typeface="Calibri"/>
                <a:cs typeface="Calibri"/>
              </a:rPr>
              <a:t>&amp;  Minister Endorsed Standards </a:t>
            </a:r>
            <a:endParaRPr lang="en-NZ" sz="2400" dirty="0">
              <a:ea typeface="Calibri"/>
              <a:cs typeface="Calibri"/>
            </a:endParaRPr>
          </a:p>
          <a:p>
            <a:r>
              <a:rPr lang="en-NZ" sz="1800" dirty="0">
                <a:ea typeface="Calibri"/>
                <a:cs typeface="Calibri"/>
              </a:rPr>
              <a:t>Regulations under development –  in force September 2025</a:t>
            </a:r>
          </a:p>
          <a:p>
            <a:r>
              <a:rPr lang="en-NZ" sz="1800" dirty="0">
                <a:ea typeface="Calibri"/>
                <a:cs typeface="Calibri"/>
              </a:rPr>
              <a:t>First recognitions by end of 2025</a:t>
            </a:r>
          </a:p>
          <a:p>
            <a:r>
              <a:rPr lang="en-NZ" sz="1800" dirty="0">
                <a:ea typeface="Calibri"/>
                <a:cs typeface="Calibri"/>
              </a:rPr>
              <a:t>EBOSS Specifiers (BCAs and LBPs) Survey – live now</a:t>
            </a:r>
          </a:p>
          <a:p>
            <a:r>
              <a:rPr lang="en-NZ" sz="1800" dirty="0">
                <a:ea typeface="Calibri"/>
                <a:cs typeface="Calibri"/>
              </a:rPr>
              <a:t>EBOSS Product Suppliers Survey – live 11 June 2025</a:t>
            </a:r>
          </a:p>
        </p:txBody>
      </p:sp>
      <p:pic>
        <p:nvPicPr>
          <p:cNvPr id="6" name="Picture 5" descr="A circle with a check mark in it&#10;&#10;AI-generated content may be incorrect.">
            <a:extLst>
              <a:ext uri="{FF2B5EF4-FFF2-40B4-BE49-F238E27FC236}">
                <a16:creationId xmlns:a16="http://schemas.microsoft.com/office/drawing/2014/main" id="{B9399DD0-7192-0332-FCBC-2F0AD0694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" y="3309938"/>
            <a:ext cx="419100" cy="419100"/>
          </a:xfrm>
          <a:prstGeom prst="rect">
            <a:avLst/>
          </a:prstGeom>
        </p:spPr>
      </p:pic>
      <p:pic>
        <p:nvPicPr>
          <p:cNvPr id="10" name="Picture 9" descr="A purple shield with a hand cursor&#10;&#10;AI-generated content may be incorrect.">
            <a:extLst>
              <a:ext uri="{FF2B5EF4-FFF2-40B4-BE49-F238E27FC236}">
                <a16:creationId xmlns:a16="http://schemas.microsoft.com/office/drawing/2014/main" id="{CBA3279B-2766-7415-85DA-BF9B21CE1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3843338"/>
            <a:ext cx="400050" cy="419100"/>
          </a:xfrm>
          <a:prstGeom prst="rect">
            <a:avLst/>
          </a:prstGeom>
        </p:spPr>
      </p:pic>
      <p:pic>
        <p:nvPicPr>
          <p:cNvPr id="13" name="Picture 12" descr="A yellow hexagon with a paper with blue check marks&#10;&#10;AI-generated content may be incorrect.">
            <a:extLst>
              <a:ext uri="{FF2B5EF4-FFF2-40B4-BE49-F238E27FC236}">
                <a16:creationId xmlns:a16="http://schemas.microsoft.com/office/drawing/2014/main" id="{D73F0F51-BA43-BEE2-E170-03E9E51CE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3" y="1938338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14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4807D-47C8-2824-B6F5-69C07BA99B27}"/>
              </a:ext>
            </a:extLst>
          </p:cNvPr>
          <p:cNvSpPr txBox="1">
            <a:spLocks/>
          </p:cNvSpPr>
          <p:nvPr/>
        </p:nvSpPr>
        <p:spPr>
          <a:xfrm>
            <a:off x="609600" y="1288811"/>
            <a:ext cx="10972800" cy="6580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dirty="0">
                <a:latin typeface="Calibri"/>
                <a:ea typeface="Calibri"/>
                <a:cs typeface="Calibri"/>
              </a:rPr>
              <a:t>Speakers and pathways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288675C-5424-B70F-9F05-5D781322BB2C}"/>
              </a:ext>
            </a:extLst>
          </p:cNvPr>
          <p:cNvSpPr/>
          <p:nvPr/>
        </p:nvSpPr>
        <p:spPr>
          <a:xfrm>
            <a:off x="4691124" y="5244949"/>
            <a:ext cx="1056117" cy="7599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3B7E0-B9AE-1F1C-2467-8E6F8ACE3DC4}"/>
              </a:ext>
            </a:extLst>
          </p:cNvPr>
          <p:cNvSpPr txBox="1"/>
          <p:nvPr/>
        </p:nvSpPr>
        <p:spPr>
          <a:xfrm>
            <a:off x="6283587" y="5198393"/>
            <a:ext cx="4582303" cy="136207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1850" b="1" dirty="0">
                <a:latin typeface="Calibri"/>
                <a:ea typeface="Calibri"/>
                <a:cs typeface="Calibri"/>
              </a:rPr>
              <a:t>Minister Endorsed Standards &amp; Standards Certification Schemes</a:t>
            </a:r>
          </a:p>
          <a:p>
            <a:pPr algn="ctr"/>
            <a:r>
              <a:rPr lang="en-NZ" sz="1850">
                <a:latin typeface="Calibri"/>
                <a:ea typeface="Calibri"/>
                <a:cs typeface="Calibri"/>
              </a:rPr>
              <a:t>Improved confidence using overseas standards from reputable organisations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619790A-ABFF-9204-708B-01A5319067DC}"/>
              </a:ext>
            </a:extLst>
          </p:cNvPr>
          <p:cNvSpPr/>
          <p:nvPr/>
        </p:nvSpPr>
        <p:spPr>
          <a:xfrm>
            <a:off x="4681532" y="3829581"/>
            <a:ext cx="1056117" cy="7599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E0F05-A348-D251-29FD-EBE07FFA2529}"/>
              </a:ext>
            </a:extLst>
          </p:cNvPr>
          <p:cNvSpPr txBox="1"/>
          <p:nvPr/>
        </p:nvSpPr>
        <p:spPr>
          <a:xfrm>
            <a:off x="6283519" y="3562981"/>
            <a:ext cx="4582371" cy="1438692"/>
          </a:xfrm>
          <a:prstGeom prst="roundRect">
            <a:avLst/>
          </a:prstGeom>
          <a:noFill/>
          <a:ln w="28575">
            <a:solidFill>
              <a:srgbClr val="208F2A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1850" b="1" dirty="0">
                <a:latin typeface="Calibri"/>
                <a:ea typeface="Calibri"/>
                <a:cs typeface="Calibri"/>
              </a:rPr>
              <a:t>Recognition of Overseas Certified Products</a:t>
            </a:r>
          </a:p>
          <a:p>
            <a:pPr algn="ctr"/>
            <a:r>
              <a:rPr lang="en-NZ" sz="2000" dirty="0">
                <a:latin typeface="Calibri"/>
                <a:ea typeface="Calibri"/>
                <a:cs typeface="Calibri"/>
              </a:rPr>
              <a:t>MBIE approval of product certificates issued by reputable overseas certification schemes and bodies 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F83BCB-0729-77AE-24CB-CE9F1BA2577B}"/>
              </a:ext>
            </a:extLst>
          </p:cNvPr>
          <p:cNvSpPr/>
          <p:nvPr/>
        </p:nvSpPr>
        <p:spPr>
          <a:xfrm>
            <a:off x="4679286" y="2428914"/>
            <a:ext cx="1056117" cy="75998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0D01E-B577-2B2E-DC5F-26D6435E6B13}"/>
              </a:ext>
            </a:extLst>
          </p:cNvPr>
          <p:cNvSpPr txBox="1"/>
          <p:nvPr/>
        </p:nvSpPr>
        <p:spPr>
          <a:xfrm>
            <a:off x="6283519" y="2309633"/>
            <a:ext cx="4582371" cy="1039594"/>
          </a:xfrm>
          <a:prstGeom prst="roundRect">
            <a:avLst/>
          </a:prstGeom>
          <a:noFill/>
          <a:ln w="28575">
            <a:solidFill>
              <a:srgbClr val="093895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5A9E"/>
                </a:solidFill>
              </a:defRPr>
            </a:lvl1pPr>
          </a:lstStyle>
          <a:p>
            <a:r>
              <a:rPr lang="en-NZ" sz="185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Building Product Specifications (BPS)</a:t>
            </a:r>
          </a:p>
          <a:p>
            <a:r>
              <a:rPr lang="en-NZ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Incorporate more product standards in Building Code compliance pathways</a:t>
            </a:r>
          </a:p>
        </p:txBody>
      </p:sp>
      <p:pic>
        <p:nvPicPr>
          <p:cNvPr id="5" name="Picture 4" descr="A circle with a check mark in it&#10;&#10;AI-generated content may be incorrect.">
            <a:extLst>
              <a:ext uri="{FF2B5EF4-FFF2-40B4-BE49-F238E27FC236}">
                <a16:creationId xmlns:a16="http://schemas.microsoft.com/office/drawing/2014/main" id="{DAC9BDDA-9A02-6B73-86BD-A0A89DEA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288" y="3424238"/>
            <a:ext cx="781050" cy="762000"/>
          </a:xfrm>
          <a:prstGeom prst="rect">
            <a:avLst/>
          </a:prstGeom>
        </p:spPr>
      </p:pic>
      <p:pic>
        <p:nvPicPr>
          <p:cNvPr id="9" name="Picture 8" descr="A purple shield with a hand cursor&#10;&#10;AI-generated content may be incorrect.">
            <a:extLst>
              <a:ext uri="{FF2B5EF4-FFF2-40B4-BE49-F238E27FC236}">
                <a16:creationId xmlns:a16="http://schemas.microsoft.com/office/drawing/2014/main" id="{4FDBB8C0-6AFD-E3AC-A2B6-4EFF5F9E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5119688"/>
            <a:ext cx="704850" cy="762000"/>
          </a:xfrm>
          <a:prstGeom prst="rect">
            <a:avLst/>
          </a:prstGeom>
        </p:spPr>
      </p:pic>
      <p:pic>
        <p:nvPicPr>
          <p:cNvPr id="11" name="Picture 10" descr="A yellow hexagon with a paper with blue check marks&#10;&#10;AI-generated content may be incorrect.">
            <a:extLst>
              <a:ext uri="{FF2B5EF4-FFF2-40B4-BE49-F238E27FC236}">
                <a16:creationId xmlns:a16="http://schemas.microsoft.com/office/drawing/2014/main" id="{8784E4AA-B513-D441-A49B-7DBE66593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713" y="2138363"/>
            <a:ext cx="809625" cy="781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63B0F7-01AB-8211-1D76-F30F074E8BC6}"/>
              </a:ext>
            </a:extLst>
          </p:cNvPr>
          <p:cNvSpPr txBox="1"/>
          <p:nvPr/>
        </p:nvSpPr>
        <p:spPr>
          <a:xfrm>
            <a:off x="666750" y="2425640"/>
            <a:ext cx="4012384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b="1" dirty="0">
                <a:latin typeface="Calibri"/>
                <a:ea typeface="Calibri"/>
                <a:cs typeface="Calibri"/>
              </a:rPr>
              <a:t>Katie Symons</a:t>
            </a:r>
            <a:endParaRPr lang="en-N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000" dirty="0">
                <a:latin typeface="Calibri"/>
                <a:ea typeface="Calibri"/>
                <a:cs typeface="Calibri"/>
              </a:rPr>
              <a:t>Principal Advisor Engineering, BPE </a:t>
            </a:r>
            <a:endParaRPr lang="en-N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0DA51-25E7-A349-A01D-849DA53EBABD}"/>
              </a:ext>
            </a:extLst>
          </p:cNvPr>
          <p:cNvSpPr txBox="1"/>
          <p:nvPr/>
        </p:nvSpPr>
        <p:spPr>
          <a:xfrm>
            <a:off x="666749" y="3816290"/>
            <a:ext cx="2593159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b="1" dirty="0">
                <a:latin typeface="Calibri"/>
                <a:ea typeface="Calibri"/>
                <a:cs typeface="Calibri"/>
              </a:rPr>
              <a:t>Amanda Macauley</a:t>
            </a:r>
            <a:endParaRPr lang="en-N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000" dirty="0">
                <a:latin typeface="Calibri"/>
                <a:ea typeface="Calibri"/>
                <a:cs typeface="Calibri"/>
              </a:rPr>
              <a:t>Principal Advisor, SPI</a:t>
            </a:r>
            <a:endParaRPr lang="en-N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B71E9-4845-44E9-478C-58D48C233855}"/>
              </a:ext>
            </a:extLst>
          </p:cNvPr>
          <p:cNvSpPr txBox="1"/>
          <p:nvPr/>
        </p:nvSpPr>
        <p:spPr>
          <a:xfrm>
            <a:off x="666749" y="5140265"/>
            <a:ext cx="2593159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b="1" dirty="0">
                <a:latin typeface="Calibri"/>
                <a:ea typeface="Calibri"/>
                <a:cs typeface="Calibri"/>
              </a:rPr>
              <a:t>Lisa Clephane</a:t>
            </a:r>
            <a:endParaRPr lang="en-N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000" dirty="0">
                <a:latin typeface="Calibri"/>
                <a:ea typeface="Calibri"/>
                <a:cs typeface="Calibri"/>
              </a:rPr>
              <a:t>Technical Lead, BSDA</a:t>
            </a:r>
            <a:endParaRPr lang="en-N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56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3D6C01-84B5-4A76-D777-E5505BE5B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regulatory instrument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0BB7F-4186-DB0B-40E6-C578667D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Product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5743671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5CC665-EBCB-F447-BE7A-D1CFBC6339D9}"/>
              </a:ext>
            </a:extLst>
          </p:cNvPr>
          <p:cNvSpPr txBox="1">
            <a:spLocks/>
          </p:cNvSpPr>
          <p:nvPr/>
        </p:nvSpPr>
        <p:spPr>
          <a:xfrm>
            <a:off x="609600" y="1288018"/>
            <a:ext cx="10972800" cy="65808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dirty="0"/>
              <a:t>Building Product Specifications (BPS)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34CBB-D167-45AC-3CD5-26C63E862891}"/>
              </a:ext>
            </a:extLst>
          </p:cNvPr>
          <p:cNvSpPr txBox="1"/>
          <p:nvPr/>
        </p:nvSpPr>
        <p:spPr>
          <a:xfrm>
            <a:off x="5885792" y="2448910"/>
            <a:ext cx="6232635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62551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Product specifications and standards currently cited in compliance pathways will be cited in the Building Product Specifications instead</a:t>
            </a:r>
          </a:p>
          <a:p>
            <a:pPr marL="380990" indent="-380990" defTabSz="162551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Additional overseas product standards cited only if assessed as requiring </a:t>
            </a:r>
            <a:r>
              <a:rPr lang="en-NZ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equivalent or better performance</a:t>
            </a:r>
          </a:p>
          <a:p>
            <a:pPr marL="380990" indent="-380990" defTabSz="162551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referenced by acceptable solutions and verification methods, content becomes deemed-to-comply</a:t>
            </a:r>
          </a:p>
        </p:txBody>
      </p:sp>
      <p:pic>
        <p:nvPicPr>
          <p:cNvPr id="1026" name="Picture 2" descr="A diagram of a product pyramid&#10;&#10;AI-generated content may be incorrect.">
            <a:extLst>
              <a:ext uri="{FF2B5EF4-FFF2-40B4-BE49-F238E27FC236}">
                <a16:creationId xmlns:a16="http://schemas.microsoft.com/office/drawing/2014/main" id="{0FEED708-6189-2CD0-4BC7-96E96C1E4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20" y="2448910"/>
            <a:ext cx="5640773" cy="42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4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47677-9815-48BC-A30F-6F0461678084}"/>
              </a:ext>
            </a:extLst>
          </p:cNvPr>
          <p:cNvSpPr txBox="1">
            <a:spLocks/>
          </p:cNvSpPr>
          <p:nvPr/>
        </p:nvSpPr>
        <p:spPr>
          <a:xfrm>
            <a:off x="609600" y="2165515"/>
            <a:ext cx="11247040" cy="44318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Building Product Specifications is intended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provide more compliance options </a:t>
            </a: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NZ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NOT  </a:t>
            </a:r>
            <a:r>
              <a:rPr lang="en-NZ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change performance requirements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Therefore: </a:t>
            </a:r>
          </a:p>
          <a:p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MBIE will consult on proposed material to incorporate by reference </a:t>
            </a:r>
            <a:r>
              <a:rPr lang="en-NZ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</a:p>
          <a:p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options analysis and impact assessment required </a:t>
            </a:r>
          </a:p>
          <a:p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periods will be shorter than previous Building Code consultations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A streamlined update process</a:t>
            </a:r>
          </a:p>
        </p:txBody>
      </p:sp>
      <p:pic>
        <p:nvPicPr>
          <p:cNvPr id="12" name="Graphic 11" descr="Checkbox Checked outline">
            <a:extLst>
              <a:ext uri="{FF2B5EF4-FFF2-40B4-BE49-F238E27FC236}">
                <a16:creationId xmlns:a16="http://schemas.microsoft.com/office/drawing/2014/main" id="{2378E5B4-5746-DA8E-E854-31712D14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3255" y="2514600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rossed outline">
            <a:extLst>
              <a:ext uri="{FF2B5EF4-FFF2-40B4-BE49-F238E27FC236}">
                <a16:creationId xmlns:a16="http://schemas.microsoft.com/office/drawing/2014/main" id="{C5C5329E-790B-AE1A-89C5-3AD796094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3255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What does the BPS look like?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92D33-85DB-E08E-F27B-CF87B51E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1790198"/>
            <a:ext cx="3226110" cy="45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F5577-E745-387E-275A-E3A89E619611}"/>
              </a:ext>
            </a:extLst>
          </p:cNvPr>
          <p:cNvSpPr txBox="1"/>
          <p:nvPr/>
        </p:nvSpPr>
        <p:spPr>
          <a:xfrm>
            <a:off x="5327915" y="2290377"/>
            <a:ext cx="6432715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Aligned with how products are specified in building projects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N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Avoids product info spread across multiple AS &amp; VM documents</a:t>
            </a:r>
            <a:endParaRPr lang="en-NZ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C98D80-74B6-B033-1397-813D25603B8E}"/>
              </a:ext>
            </a:extLst>
          </p:cNvPr>
          <p:cNvGrpSpPr/>
          <p:nvPr/>
        </p:nvGrpSpPr>
        <p:grpSpPr>
          <a:xfrm>
            <a:off x="1411668" y="2228242"/>
            <a:ext cx="3744416" cy="4363906"/>
            <a:chOff x="5940151" y="1275606"/>
            <a:chExt cx="3024336" cy="3207605"/>
          </a:xfrm>
          <a:effectLst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F57EFB-1868-76A5-13B9-EADFD53ED767}"/>
                </a:ext>
              </a:extLst>
            </p:cNvPr>
            <p:cNvSpPr txBox="1"/>
            <p:nvPr/>
          </p:nvSpPr>
          <p:spPr>
            <a:xfrm>
              <a:off x="5940151" y="1610528"/>
              <a:ext cx="3024336" cy="2872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NZ" sz="2133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Contents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1: General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2: Structure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3: Enclosure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4: Interior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5: Finishes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6: Services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NZ" sz="2133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 7: Fire characteristics</a:t>
              </a:r>
            </a:p>
            <a:p>
              <a:pPr marL="380990" indent="-38099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NZ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14D1A-85DF-5113-88CB-8B55E984ABAF}"/>
                </a:ext>
              </a:extLst>
            </p:cNvPr>
            <p:cNvSpPr/>
            <p:nvPr/>
          </p:nvSpPr>
          <p:spPr>
            <a:xfrm>
              <a:off x="5940152" y="1275606"/>
              <a:ext cx="3024335" cy="360362"/>
            </a:xfrm>
            <a:prstGeom prst="rect">
              <a:avLst/>
            </a:prstGeom>
            <a:solidFill>
              <a:srgbClr val="093895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400" dirty="0">
                <a:highlight>
                  <a:srgbClr val="0000FF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33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52E780-EE09-691B-15E9-1CEEE721DAF5}"/>
              </a:ext>
            </a:extLst>
          </p:cNvPr>
          <p:cNvSpPr txBox="1">
            <a:spLocks/>
          </p:cNvSpPr>
          <p:nvPr/>
        </p:nvSpPr>
        <p:spPr>
          <a:xfrm>
            <a:off x="609600" y="1220437"/>
            <a:ext cx="10972800" cy="774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400" b="1" dirty="0"/>
              <a:t>Standards in Building Code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768885-F6DC-C731-954E-07A5CDCD2502}"/>
              </a:ext>
            </a:extLst>
          </p:cNvPr>
          <p:cNvSpPr txBox="1">
            <a:spLocks/>
          </p:cNvSpPr>
          <p:nvPr/>
        </p:nvSpPr>
        <p:spPr>
          <a:xfrm>
            <a:off x="4171711" y="2576949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250+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Building product standards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89AF7B-B5C6-CE13-9552-ADB2B5A5C35D}"/>
              </a:ext>
            </a:extLst>
          </p:cNvPr>
          <p:cNvSpPr/>
          <p:nvPr/>
        </p:nvSpPr>
        <p:spPr>
          <a:xfrm>
            <a:off x="3391767" y="2748965"/>
            <a:ext cx="1056117" cy="7599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919706F-978F-259A-6E95-8ECC083650F7}"/>
              </a:ext>
            </a:extLst>
          </p:cNvPr>
          <p:cNvSpPr/>
          <p:nvPr/>
        </p:nvSpPr>
        <p:spPr>
          <a:xfrm>
            <a:off x="7733820" y="2711830"/>
            <a:ext cx="1056117" cy="7599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BACA3F-A14C-8001-0A37-14E0394EFDA8}"/>
              </a:ext>
            </a:extLst>
          </p:cNvPr>
          <p:cNvSpPr txBox="1">
            <a:spLocks/>
          </p:cNvSpPr>
          <p:nvPr/>
        </p:nvSpPr>
        <p:spPr>
          <a:xfrm>
            <a:off x="8113443" y="2711830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140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Only option </a:t>
            </a:r>
            <a:br>
              <a:rPr lang="en-US" sz="2133" b="0" dirty="0"/>
            </a:br>
            <a:r>
              <a:rPr lang="en-US" sz="2133" b="0" dirty="0"/>
              <a:t>for demonstrating compliance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68ED8-B12A-1E3D-AE73-03780A8BCB87}"/>
              </a:ext>
            </a:extLst>
          </p:cNvPr>
          <p:cNvSpPr txBox="1"/>
          <p:nvPr/>
        </p:nvSpPr>
        <p:spPr>
          <a:xfrm>
            <a:off x="609600" y="1977657"/>
            <a:ext cx="508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Pre-BPS: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E679F-7DD4-43DA-BA41-61B097AC53F3}"/>
              </a:ext>
            </a:extLst>
          </p:cNvPr>
          <p:cNvSpPr txBox="1">
            <a:spLocks/>
          </p:cNvSpPr>
          <p:nvPr/>
        </p:nvSpPr>
        <p:spPr>
          <a:xfrm>
            <a:off x="4171711" y="4876605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90%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Either joint AS/NZS or overseas product standards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17FFF49-DE3B-C787-E5B7-6427201A4C89}"/>
              </a:ext>
            </a:extLst>
          </p:cNvPr>
          <p:cNvSpPr/>
          <p:nvPr/>
        </p:nvSpPr>
        <p:spPr>
          <a:xfrm>
            <a:off x="3391767" y="5048621"/>
            <a:ext cx="1056117" cy="7599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93B3C4-A7D1-6B78-EC52-93EF2FB0DF70}"/>
              </a:ext>
            </a:extLst>
          </p:cNvPr>
          <p:cNvSpPr/>
          <p:nvPr/>
        </p:nvSpPr>
        <p:spPr>
          <a:xfrm>
            <a:off x="7733820" y="5011486"/>
            <a:ext cx="1056117" cy="7599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C6129B3-C04F-34B2-BEB9-E1D698E2D94B}"/>
              </a:ext>
            </a:extLst>
          </p:cNvPr>
          <p:cNvSpPr txBox="1">
            <a:spLocks/>
          </p:cNvSpPr>
          <p:nvPr/>
        </p:nvSpPr>
        <p:spPr>
          <a:xfrm>
            <a:off x="8400257" y="4923494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~50%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New or updated standard citations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A9DF1B-E106-1236-1667-B7D8EF4C5295}"/>
              </a:ext>
            </a:extLst>
          </p:cNvPr>
          <p:cNvSpPr txBox="1"/>
          <p:nvPr/>
        </p:nvSpPr>
        <p:spPr>
          <a:xfrm>
            <a:off x="629032" y="4298597"/>
            <a:ext cx="508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Post-BPS: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53E754-4ACE-3F4B-33CF-19447DA4184C}"/>
              </a:ext>
            </a:extLst>
          </p:cNvPr>
          <p:cNvSpPr txBox="1">
            <a:spLocks/>
          </p:cNvSpPr>
          <p:nvPr/>
        </p:nvSpPr>
        <p:spPr>
          <a:xfrm>
            <a:off x="105830" y="2623840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450+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Cited standards in the</a:t>
            </a:r>
            <a:br>
              <a:rPr lang="en-US" sz="2133" b="0" dirty="0"/>
            </a:br>
            <a:r>
              <a:rPr lang="en-US" sz="2133" b="0" dirty="0"/>
              <a:t>AS and VM documents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BC7AA5-00CA-355E-FF62-AE24DE2ACB6E}"/>
              </a:ext>
            </a:extLst>
          </p:cNvPr>
          <p:cNvSpPr txBox="1">
            <a:spLocks/>
          </p:cNvSpPr>
          <p:nvPr/>
        </p:nvSpPr>
        <p:spPr>
          <a:xfrm>
            <a:off x="105830" y="4923496"/>
            <a:ext cx="3562111" cy="16351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667"/>
              </a:lnSpc>
            </a:pPr>
            <a:r>
              <a:rPr lang="en-US" sz="5333" dirty="0"/>
              <a:t>120+</a:t>
            </a:r>
          </a:p>
          <a:p>
            <a:pPr algn="ctr">
              <a:lnSpc>
                <a:spcPts val="2667"/>
              </a:lnSpc>
            </a:pPr>
            <a:r>
              <a:rPr lang="en-US" sz="2133" b="0" dirty="0"/>
              <a:t>Cited product standards in the BPS </a:t>
            </a:r>
          </a:p>
        </p:txBody>
      </p:sp>
    </p:spTree>
    <p:extLst>
      <p:ext uri="{BB962C8B-B14F-4D97-AF65-F5344CB8AC3E}">
        <p14:creationId xmlns:p14="http://schemas.microsoft.com/office/powerpoint/2010/main" val="86266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BP Colour Palette">
      <a:dk1>
        <a:srgbClr val="000000"/>
      </a:dk1>
      <a:lt1>
        <a:srgbClr val="FFFFFF"/>
      </a:lt1>
      <a:dk2>
        <a:srgbClr val="002E61"/>
      </a:dk2>
      <a:lt2>
        <a:srgbClr val="086BFF"/>
      </a:lt2>
      <a:accent1>
        <a:srgbClr val="002E61"/>
      </a:accent1>
      <a:accent2>
        <a:srgbClr val="FF6900"/>
      </a:accent2>
      <a:accent3>
        <a:srgbClr val="00B5E2"/>
      </a:accent3>
      <a:accent4>
        <a:srgbClr val="FBE122"/>
      </a:accent4>
      <a:accent5>
        <a:srgbClr val="B8249D"/>
      </a:accent5>
      <a:accent6>
        <a:srgbClr val="009F47"/>
      </a:accent6>
      <a:hlink>
        <a:srgbClr val="00B5E2"/>
      </a:hlink>
      <a:folHlink>
        <a:srgbClr val="FF69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859 BP Overseas Products Programme Powerpoint Template JUN25 v4.potx" id="{C4CE0D34-6998-4290-A047-AFF3C6835C36}" vid="{13BDC3F6-7DD1-4F11-97A7-E904313440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Office PowerPoint</Application>
  <PresentationFormat>Widescreen</PresentationFormat>
  <Paragraphs>234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Segoe UI</vt:lpstr>
      <vt:lpstr>Symbol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Building Product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Approved Products Certified Overseas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Minister endorsed standards &amp; standards certification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barriers to overseas building products webinar June 2025</dc:title>
  <dc:creator/>
  <cp:keywords>Overseas building products; Recognised products certified overseas; Minister endorsed standards</cp:keywords>
  <cp:lastModifiedBy/>
  <cp:revision>1</cp:revision>
  <dcterms:created xsi:type="dcterms:W3CDTF">2025-06-18T03:17:25Z</dcterms:created>
  <dcterms:modified xsi:type="dcterms:W3CDTF">2025-06-18T03:17:48Z</dcterms:modified>
</cp:coreProperties>
</file>