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46"/>
  </p:notesMasterIdLst>
  <p:handoutMasterIdLst>
    <p:handoutMasterId r:id="rId47"/>
  </p:handoutMasterIdLst>
  <p:sldIdLst>
    <p:sldId id="258" r:id="rId2"/>
    <p:sldId id="418" r:id="rId3"/>
    <p:sldId id="493" r:id="rId4"/>
    <p:sldId id="429" r:id="rId5"/>
    <p:sldId id="494" r:id="rId6"/>
    <p:sldId id="492" r:id="rId7"/>
    <p:sldId id="353" r:id="rId8"/>
    <p:sldId id="354" r:id="rId9"/>
    <p:sldId id="496" r:id="rId10"/>
    <p:sldId id="443" r:id="rId11"/>
    <p:sldId id="497" r:id="rId12"/>
    <p:sldId id="498" r:id="rId13"/>
    <p:sldId id="499" r:id="rId14"/>
    <p:sldId id="500" r:id="rId15"/>
    <p:sldId id="503" r:id="rId16"/>
    <p:sldId id="501" r:id="rId17"/>
    <p:sldId id="345" r:id="rId18"/>
    <p:sldId id="505" r:id="rId19"/>
    <p:sldId id="504" r:id="rId20"/>
    <p:sldId id="506" r:id="rId21"/>
    <p:sldId id="511" r:id="rId22"/>
    <p:sldId id="507" r:id="rId23"/>
    <p:sldId id="508" r:id="rId24"/>
    <p:sldId id="509" r:id="rId25"/>
    <p:sldId id="518" r:id="rId26"/>
    <p:sldId id="529" r:id="rId27"/>
    <p:sldId id="530" r:id="rId28"/>
    <p:sldId id="512" r:id="rId29"/>
    <p:sldId id="517" r:id="rId30"/>
    <p:sldId id="514" r:id="rId31"/>
    <p:sldId id="519" r:id="rId32"/>
    <p:sldId id="521" r:id="rId33"/>
    <p:sldId id="515" r:id="rId34"/>
    <p:sldId id="513" r:id="rId35"/>
    <p:sldId id="523" r:id="rId36"/>
    <p:sldId id="525" r:id="rId37"/>
    <p:sldId id="524" r:id="rId38"/>
    <p:sldId id="516" r:id="rId39"/>
    <p:sldId id="522" r:id="rId40"/>
    <p:sldId id="526" r:id="rId41"/>
    <p:sldId id="527" r:id="rId42"/>
    <p:sldId id="528" r:id="rId43"/>
    <p:sldId id="428" r:id="rId44"/>
    <p:sldId id="280" r:id="rId45"/>
  </p:sldIdLst>
  <p:sldSz cx="9144000" cy="5143500" type="screen16x9"/>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9C1FF"/>
    <a:srgbClr val="FFFFFF"/>
    <a:srgbClr val="093895"/>
    <a:srgbClr val="208F2A"/>
    <a:srgbClr val="F1D8C8"/>
    <a:srgbClr val="000000"/>
    <a:srgbClr val="E63036"/>
    <a:srgbClr val="0073BB"/>
    <a:srgbClr val="016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46" autoAdjust="0"/>
  </p:normalViewPr>
  <p:slideViewPr>
    <p:cSldViewPr>
      <p:cViewPr varScale="1">
        <p:scale>
          <a:sx n="88" d="100"/>
          <a:sy n="88" d="100"/>
        </p:scale>
        <p:origin x="684" y="64"/>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4290" y="6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A3E2E6-5F27-479D-97CB-EE828EC3824D}" type="slidenum">
              <a:rPr lang="en-NZ" smtClean="0"/>
              <a:t>‹#›</a:t>
            </a:fld>
            <a:endParaRPr lang="en-NZ"/>
          </a:p>
        </p:txBody>
      </p:sp>
    </p:spTree>
    <p:extLst>
      <p:ext uri="{BB962C8B-B14F-4D97-AF65-F5344CB8AC3E}">
        <p14:creationId xmlns:p14="http://schemas.microsoft.com/office/powerpoint/2010/main" val="2828833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3DDAA-B36F-4BB3-AB5B-943016DCAE22}" type="datetimeFigureOut">
              <a:rPr lang="en-NZ" smtClean="0"/>
              <a:t>20/08/2025</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09598-AAA1-4E2C-9837-F4F650CC1434}" type="slidenum">
              <a:rPr lang="en-NZ" smtClean="0"/>
              <a:t>‹#›</a:t>
            </a:fld>
            <a:endParaRPr lang="en-NZ"/>
          </a:p>
        </p:txBody>
      </p:sp>
    </p:spTree>
    <p:extLst>
      <p:ext uri="{BB962C8B-B14F-4D97-AF65-F5344CB8AC3E}">
        <p14:creationId xmlns:p14="http://schemas.microsoft.com/office/powerpoint/2010/main" val="1027042473"/>
      </p:ext>
    </p:extLst>
  </p:cSld>
  <p:clrMap bg1="lt1" tx1="dk1" bg2="lt2" tx2="dk2" accent1="accent1" accent2="accent2" accent3="accent3" accent4="accent4" accent5="accent5" accent6="accent6" hlink="hlink" folHlink="folHlink"/>
  <p:notesStyle>
    <a:lvl1pPr marL="0" algn="l" defTabSz="879009" rtl="0" eaLnBrk="1" latinLnBrk="0" hangingPunct="1">
      <a:defRPr sz="1100" kern="1200">
        <a:solidFill>
          <a:schemeClr val="tx1"/>
        </a:solidFill>
        <a:latin typeface="+mn-lt"/>
        <a:ea typeface="+mn-ea"/>
        <a:cs typeface="+mn-cs"/>
      </a:defRPr>
    </a:lvl1pPr>
    <a:lvl2pPr marL="439505" algn="l" defTabSz="879009" rtl="0" eaLnBrk="1" latinLnBrk="0" hangingPunct="1">
      <a:defRPr sz="1100" kern="1200">
        <a:solidFill>
          <a:schemeClr val="tx1"/>
        </a:solidFill>
        <a:latin typeface="+mn-lt"/>
        <a:ea typeface="+mn-ea"/>
        <a:cs typeface="+mn-cs"/>
      </a:defRPr>
    </a:lvl2pPr>
    <a:lvl3pPr marL="879009" algn="l" defTabSz="879009" rtl="0" eaLnBrk="1" latinLnBrk="0" hangingPunct="1">
      <a:defRPr sz="1100" kern="1200">
        <a:solidFill>
          <a:schemeClr val="tx1"/>
        </a:solidFill>
        <a:latin typeface="+mn-lt"/>
        <a:ea typeface="+mn-ea"/>
        <a:cs typeface="+mn-cs"/>
      </a:defRPr>
    </a:lvl3pPr>
    <a:lvl4pPr marL="1318515" algn="l" defTabSz="879009" rtl="0" eaLnBrk="1" latinLnBrk="0" hangingPunct="1">
      <a:defRPr sz="1100" kern="1200">
        <a:solidFill>
          <a:schemeClr val="tx1"/>
        </a:solidFill>
        <a:latin typeface="+mn-lt"/>
        <a:ea typeface="+mn-ea"/>
        <a:cs typeface="+mn-cs"/>
      </a:defRPr>
    </a:lvl4pPr>
    <a:lvl5pPr marL="1758018" algn="l" defTabSz="879009" rtl="0" eaLnBrk="1" latinLnBrk="0" hangingPunct="1">
      <a:defRPr sz="1100" kern="1200">
        <a:solidFill>
          <a:schemeClr val="tx1"/>
        </a:solidFill>
        <a:latin typeface="+mn-lt"/>
        <a:ea typeface="+mn-ea"/>
        <a:cs typeface="+mn-cs"/>
      </a:defRPr>
    </a:lvl5pPr>
    <a:lvl6pPr marL="2197524" algn="l" defTabSz="879009" rtl="0" eaLnBrk="1" latinLnBrk="0" hangingPunct="1">
      <a:defRPr sz="1100" kern="1200">
        <a:solidFill>
          <a:schemeClr val="tx1"/>
        </a:solidFill>
        <a:latin typeface="+mn-lt"/>
        <a:ea typeface="+mn-ea"/>
        <a:cs typeface="+mn-cs"/>
      </a:defRPr>
    </a:lvl6pPr>
    <a:lvl7pPr marL="2637028" algn="l" defTabSz="879009" rtl="0" eaLnBrk="1" latinLnBrk="0" hangingPunct="1">
      <a:defRPr sz="1100" kern="1200">
        <a:solidFill>
          <a:schemeClr val="tx1"/>
        </a:solidFill>
        <a:latin typeface="+mn-lt"/>
        <a:ea typeface="+mn-ea"/>
        <a:cs typeface="+mn-cs"/>
      </a:defRPr>
    </a:lvl7pPr>
    <a:lvl8pPr marL="3076534" algn="l" defTabSz="879009" rtl="0" eaLnBrk="1" latinLnBrk="0" hangingPunct="1">
      <a:defRPr sz="1100" kern="1200">
        <a:solidFill>
          <a:schemeClr val="tx1"/>
        </a:solidFill>
        <a:latin typeface="+mn-lt"/>
        <a:ea typeface="+mn-ea"/>
        <a:cs typeface="+mn-cs"/>
      </a:defRPr>
    </a:lvl8pPr>
    <a:lvl9pPr marL="3516038" algn="l" defTabSz="8790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NZ" b="0" i="0" dirty="0">
              <a:solidFill>
                <a:srgbClr val="212529"/>
              </a:solidFill>
              <a:effectLs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D9609598-AAA1-4E2C-9837-F4F650CC1434}" type="slidenum">
              <a:rPr lang="en-NZ" smtClean="0"/>
              <a:t>1</a:t>
            </a:fld>
            <a:endParaRPr lang="en-NZ"/>
          </a:p>
        </p:txBody>
      </p:sp>
    </p:spTree>
    <p:extLst>
      <p:ext uri="{BB962C8B-B14F-4D97-AF65-F5344CB8AC3E}">
        <p14:creationId xmlns:p14="http://schemas.microsoft.com/office/powerpoint/2010/main" val="89761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717F-49D1-EAB4-35B4-049DE3E47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88F54-264C-6EA5-2089-5054D4CC4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6C090-EABC-B339-AE56-7BB4467A9C6A}"/>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82552FA-FF5B-B1CD-7218-73AEFBADAEB0}"/>
              </a:ext>
            </a:extLst>
          </p:cNvPr>
          <p:cNvSpPr>
            <a:spLocks noGrp="1"/>
          </p:cNvSpPr>
          <p:nvPr>
            <p:ph type="sldNum" sz="quarter" idx="5"/>
          </p:nvPr>
        </p:nvSpPr>
        <p:spPr/>
        <p:txBody>
          <a:bodyPr/>
          <a:lstStyle/>
          <a:p>
            <a:fld id="{D9609598-AAA1-4E2C-9837-F4F650CC1434}" type="slidenum">
              <a:rPr lang="en-NZ" smtClean="0"/>
              <a:t>13</a:t>
            </a:fld>
            <a:endParaRPr lang="en-NZ"/>
          </a:p>
        </p:txBody>
      </p:sp>
    </p:spTree>
    <p:extLst>
      <p:ext uri="{BB962C8B-B14F-4D97-AF65-F5344CB8AC3E}">
        <p14:creationId xmlns:p14="http://schemas.microsoft.com/office/powerpoint/2010/main" val="668371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9A900-670F-B78D-971F-C7C121056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ADADD-4880-E6D4-8CA5-E1441043C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1A99A-78CC-913D-97B1-301C6CAC09C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66C3750-987E-AACF-B26E-DD66F2E941FE}"/>
              </a:ext>
            </a:extLst>
          </p:cNvPr>
          <p:cNvSpPr>
            <a:spLocks noGrp="1"/>
          </p:cNvSpPr>
          <p:nvPr>
            <p:ph type="sldNum" sz="quarter" idx="5"/>
          </p:nvPr>
        </p:nvSpPr>
        <p:spPr/>
        <p:txBody>
          <a:bodyPr/>
          <a:lstStyle/>
          <a:p>
            <a:fld id="{D9609598-AAA1-4E2C-9837-F4F650CC1434}" type="slidenum">
              <a:rPr lang="en-NZ" smtClean="0"/>
              <a:t>14</a:t>
            </a:fld>
            <a:endParaRPr lang="en-NZ"/>
          </a:p>
        </p:txBody>
      </p:sp>
    </p:spTree>
    <p:extLst>
      <p:ext uri="{BB962C8B-B14F-4D97-AF65-F5344CB8AC3E}">
        <p14:creationId xmlns:p14="http://schemas.microsoft.com/office/powerpoint/2010/main" val="386550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01E37-9A19-1255-6ED6-E0783FEA9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48280-D879-A3B3-9106-8007C5839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95E1B-2FEB-3D59-C420-7246A49729F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1696E2F-BB66-ECBA-B769-FFA629ED0CAE}"/>
              </a:ext>
            </a:extLst>
          </p:cNvPr>
          <p:cNvSpPr>
            <a:spLocks noGrp="1"/>
          </p:cNvSpPr>
          <p:nvPr>
            <p:ph type="sldNum" sz="quarter" idx="5"/>
          </p:nvPr>
        </p:nvSpPr>
        <p:spPr/>
        <p:txBody>
          <a:bodyPr/>
          <a:lstStyle/>
          <a:p>
            <a:fld id="{D9609598-AAA1-4E2C-9837-F4F650CC1434}" type="slidenum">
              <a:rPr lang="en-NZ" smtClean="0"/>
              <a:t>15</a:t>
            </a:fld>
            <a:endParaRPr lang="en-NZ"/>
          </a:p>
        </p:txBody>
      </p:sp>
    </p:spTree>
    <p:extLst>
      <p:ext uri="{BB962C8B-B14F-4D97-AF65-F5344CB8AC3E}">
        <p14:creationId xmlns:p14="http://schemas.microsoft.com/office/powerpoint/2010/main" val="161418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288FF-810A-BEFC-D639-FD9653391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E7DD7-300D-2755-7D8F-2AE0B4D7E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67D33-22A3-7258-1B8E-3BC228895F2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1B615D22-9CC4-421F-6E89-4E08C49D5BD7}"/>
              </a:ext>
            </a:extLst>
          </p:cNvPr>
          <p:cNvSpPr>
            <a:spLocks noGrp="1"/>
          </p:cNvSpPr>
          <p:nvPr>
            <p:ph type="sldNum" sz="quarter" idx="5"/>
          </p:nvPr>
        </p:nvSpPr>
        <p:spPr/>
        <p:txBody>
          <a:bodyPr/>
          <a:lstStyle/>
          <a:p>
            <a:fld id="{D9609598-AAA1-4E2C-9837-F4F650CC1434}" type="slidenum">
              <a:rPr lang="en-NZ" smtClean="0"/>
              <a:t>16</a:t>
            </a:fld>
            <a:endParaRPr lang="en-NZ"/>
          </a:p>
        </p:txBody>
      </p:sp>
    </p:spTree>
    <p:extLst>
      <p:ext uri="{BB962C8B-B14F-4D97-AF65-F5344CB8AC3E}">
        <p14:creationId xmlns:p14="http://schemas.microsoft.com/office/powerpoint/2010/main" val="335031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9609598-AAA1-4E2C-9837-F4F650CC1434}" type="slidenum">
              <a:rPr lang="en-NZ" smtClean="0"/>
              <a:t>17</a:t>
            </a:fld>
            <a:endParaRPr lang="en-NZ"/>
          </a:p>
        </p:txBody>
      </p:sp>
    </p:spTree>
    <p:extLst>
      <p:ext uri="{BB962C8B-B14F-4D97-AF65-F5344CB8AC3E}">
        <p14:creationId xmlns:p14="http://schemas.microsoft.com/office/powerpoint/2010/main" val="287527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0C457-3597-71D7-AAD4-0139A19FB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A1976-216F-4C06-D8E9-1ACE56E08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84C2-F519-762E-CEC9-1D45EFBB7C7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9678E70E-5159-078A-C75B-F55FADCC7E88}"/>
              </a:ext>
            </a:extLst>
          </p:cNvPr>
          <p:cNvSpPr>
            <a:spLocks noGrp="1"/>
          </p:cNvSpPr>
          <p:nvPr>
            <p:ph type="sldNum" sz="quarter" idx="5"/>
          </p:nvPr>
        </p:nvSpPr>
        <p:spPr/>
        <p:txBody>
          <a:bodyPr/>
          <a:lstStyle/>
          <a:p>
            <a:fld id="{D9609598-AAA1-4E2C-9837-F4F650CC1434}" type="slidenum">
              <a:rPr lang="en-NZ" smtClean="0"/>
              <a:t>18</a:t>
            </a:fld>
            <a:endParaRPr lang="en-NZ"/>
          </a:p>
        </p:txBody>
      </p:sp>
    </p:spTree>
    <p:extLst>
      <p:ext uri="{BB962C8B-B14F-4D97-AF65-F5344CB8AC3E}">
        <p14:creationId xmlns:p14="http://schemas.microsoft.com/office/powerpoint/2010/main" val="53396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5F2A0-4FC0-42E0-1FB9-23C2A5D6B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5B733-C0E6-3CFA-3599-7C91E0123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D3249-6AEE-19C2-B316-166E9505FC8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17726AE-994C-32FD-5620-A07881AEC57F}"/>
              </a:ext>
            </a:extLst>
          </p:cNvPr>
          <p:cNvSpPr>
            <a:spLocks noGrp="1"/>
          </p:cNvSpPr>
          <p:nvPr>
            <p:ph type="sldNum" sz="quarter" idx="5"/>
          </p:nvPr>
        </p:nvSpPr>
        <p:spPr/>
        <p:txBody>
          <a:bodyPr/>
          <a:lstStyle/>
          <a:p>
            <a:fld id="{D9609598-AAA1-4E2C-9837-F4F650CC1434}" type="slidenum">
              <a:rPr lang="en-NZ" smtClean="0"/>
              <a:t>19</a:t>
            </a:fld>
            <a:endParaRPr lang="en-NZ"/>
          </a:p>
        </p:txBody>
      </p:sp>
    </p:spTree>
    <p:extLst>
      <p:ext uri="{BB962C8B-B14F-4D97-AF65-F5344CB8AC3E}">
        <p14:creationId xmlns:p14="http://schemas.microsoft.com/office/powerpoint/2010/main" val="86608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3AD2-E9FE-B2B2-7ECC-3C32DD7CE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EEE2B-9A26-A5CF-2E4A-CD2B118E4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750FE-B266-7EE3-595D-F5897A62E4B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EB2F3FC8-D4BD-3B61-E6C8-B2F52BD2006B}"/>
              </a:ext>
            </a:extLst>
          </p:cNvPr>
          <p:cNvSpPr>
            <a:spLocks noGrp="1"/>
          </p:cNvSpPr>
          <p:nvPr>
            <p:ph type="sldNum" sz="quarter" idx="5"/>
          </p:nvPr>
        </p:nvSpPr>
        <p:spPr/>
        <p:txBody>
          <a:bodyPr/>
          <a:lstStyle/>
          <a:p>
            <a:fld id="{D9609598-AAA1-4E2C-9837-F4F650CC1434}" type="slidenum">
              <a:rPr lang="en-NZ" smtClean="0"/>
              <a:t>20</a:t>
            </a:fld>
            <a:endParaRPr lang="en-NZ"/>
          </a:p>
        </p:txBody>
      </p:sp>
    </p:spTree>
    <p:extLst>
      <p:ext uri="{BB962C8B-B14F-4D97-AF65-F5344CB8AC3E}">
        <p14:creationId xmlns:p14="http://schemas.microsoft.com/office/powerpoint/2010/main" val="278403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F185-A3F7-384D-C2FA-077338BC9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D6D5E-A32E-A7AB-9AE9-E47776164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15EE7-CAD8-4E27-15B6-7BC9D6D7B97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F716C07-04DE-6939-29EB-F4F4E8540703}"/>
              </a:ext>
            </a:extLst>
          </p:cNvPr>
          <p:cNvSpPr>
            <a:spLocks noGrp="1"/>
          </p:cNvSpPr>
          <p:nvPr>
            <p:ph type="sldNum" sz="quarter" idx="5"/>
          </p:nvPr>
        </p:nvSpPr>
        <p:spPr/>
        <p:txBody>
          <a:bodyPr/>
          <a:lstStyle/>
          <a:p>
            <a:fld id="{D9609598-AAA1-4E2C-9837-F4F650CC1434}" type="slidenum">
              <a:rPr lang="en-NZ" smtClean="0"/>
              <a:t>21</a:t>
            </a:fld>
            <a:endParaRPr lang="en-NZ"/>
          </a:p>
        </p:txBody>
      </p:sp>
    </p:spTree>
    <p:extLst>
      <p:ext uri="{BB962C8B-B14F-4D97-AF65-F5344CB8AC3E}">
        <p14:creationId xmlns:p14="http://schemas.microsoft.com/office/powerpoint/2010/main" val="2941228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FE32-BC05-8A0D-1F8D-ED8857D84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7E8BC-1EEB-0270-E5AF-BF175F9F7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680A3-40CA-EF5B-40C3-EB131D0144F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C0C690E6-A47E-9E39-D6F2-858F2ABE4207}"/>
              </a:ext>
            </a:extLst>
          </p:cNvPr>
          <p:cNvSpPr>
            <a:spLocks noGrp="1"/>
          </p:cNvSpPr>
          <p:nvPr>
            <p:ph type="sldNum" sz="quarter" idx="5"/>
          </p:nvPr>
        </p:nvSpPr>
        <p:spPr/>
        <p:txBody>
          <a:bodyPr/>
          <a:lstStyle/>
          <a:p>
            <a:fld id="{D9609598-AAA1-4E2C-9837-F4F650CC1434}" type="slidenum">
              <a:rPr lang="en-NZ" smtClean="0"/>
              <a:t>22</a:t>
            </a:fld>
            <a:endParaRPr lang="en-NZ"/>
          </a:p>
        </p:txBody>
      </p:sp>
    </p:spTree>
    <p:extLst>
      <p:ext uri="{BB962C8B-B14F-4D97-AF65-F5344CB8AC3E}">
        <p14:creationId xmlns:p14="http://schemas.microsoft.com/office/powerpoint/2010/main" val="334284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C3E6C-2975-84F6-AFDB-FB9B8256B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B9C6A-5B78-5707-D885-25A5BF0AF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1D51E-7E6F-71A4-1AD8-02F5E46CDE1F}"/>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640D0A5A-DF9C-3CAB-64B3-B369B011ED8A}"/>
              </a:ext>
            </a:extLst>
          </p:cNvPr>
          <p:cNvSpPr>
            <a:spLocks noGrp="1"/>
          </p:cNvSpPr>
          <p:nvPr>
            <p:ph type="sldNum" sz="quarter" idx="5"/>
          </p:nvPr>
        </p:nvSpPr>
        <p:spPr/>
        <p:txBody>
          <a:bodyPr/>
          <a:lstStyle/>
          <a:p>
            <a:fld id="{D9609598-AAA1-4E2C-9837-F4F650CC1434}" type="slidenum">
              <a:rPr lang="en-NZ" smtClean="0"/>
              <a:t>3</a:t>
            </a:fld>
            <a:endParaRPr lang="en-NZ"/>
          </a:p>
        </p:txBody>
      </p:sp>
    </p:spTree>
    <p:extLst>
      <p:ext uri="{BB962C8B-B14F-4D97-AF65-F5344CB8AC3E}">
        <p14:creationId xmlns:p14="http://schemas.microsoft.com/office/powerpoint/2010/main" val="48613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20C53-350B-4665-76F6-75893D499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18C9D-8BF4-E6FD-C507-151BF9B39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1A935-6799-F41B-7F11-2B47AF2F777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9909A70-3BAA-74CB-FC92-8FF5E98B801C}"/>
              </a:ext>
            </a:extLst>
          </p:cNvPr>
          <p:cNvSpPr>
            <a:spLocks noGrp="1"/>
          </p:cNvSpPr>
          <p:nvPr>
            <p:ph type="sldNum" sz="quarter" idx="5"/>
          </p:nvPr>
        </p:nvSpPr>
        <p:spPr/>
        <p:txBody>
          <a:bodyPr/>
          <a:lstStyle/>
          <a:p>
            <a:fld id="{D9609598-AAA1-4E2C-9837-F4F650CC1434}" type="slidenum">
              <a:rPr lang="en-NZ" smtClean="0"/>
              <a:t>23</a:t>
            </a:fld>
            <a:endParaRPr lang="en-NZ"/>
          </a:p>
        </p:txBody>
      </p:sp>
    </p:spTree>
    <p:extLst>
      <p:ext uri="{BB962C8B-B14F-4D97-AF65-F5344CB8AC3E}">
        <p14:creationId xmlns:p14="http://schemas.microsoft.com/office/powerpoint/2010/main" val="298605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09BB-63E9-4C71-EDD1-F819083B3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DA393-17A7-AB0F-5DF2-221599618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24569-F8FA-5067-6E67-C5516D3CE8C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AEA5246-BBD7-B130-4E70-F81BAA8DF03D}"/>
              </a:ext>
            </a:extLst>
          </p:cNvPr>
          <p:cNvSpPr>
            <a:spLocks noGrp="1"/>
          </p:cNvSpPr>
          <p:nvPr>
            <p:ph type="sldNum" sz="quarter" idx="5"/>
          </p:nvPr>
        </p:nvSpPr>
        <p:spPr/>
        <p:txBody>
          <a:bodyPr/>
          <a:lstStyle/>
          <a:p>
            <a:fld id="{D9609598-AAA1-4E2C-9837-F4F650CC1434}" type="slidenum">
              <a:rPr lang="en-NZ" smtClean="0"/>
              <a:t>24</a:t>
            </a:fld>
            <a:endParaRPr lang="en-NZ"/>
          </a:p>
        </p:txBody>
      </p:sp>
    </p:spTree>
    <p:extLst>
      <p:ext uri="{BB962C8B-B14F-4D97-AF65-F5344CB8AC3E}">
        <p14:creationId xmlns:p14="http://schemas.microsoft.com/office/powerpoint/2010/main" val="61275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3358-3957-A418-136C-1878C4666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08AD-75C8-442F-8296-DE2F0D554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6E897-FF58-C439-AEFC-C0A52EBC784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5B55982-75FF-FE9B-B943-DB5088F99EAF}"/>
              </a:ext>
            </a:extLst>
          </p:cNvPr>
          <p:cNvSpPr>
            <a:spLocks noGrp="1"/>
          </p:cNvSpPr>
          <p:nvPr>
            <p:ph type="sldNum" sz="quarter" idx="5"/>
          </p:nvPr>
        </p:nvSpPr>
        <p:spPr/>
        <p:txBody>
          <a:bodyPr/>
          <a:lstStyle/>
          <a:p>
            <a:fld id="{D9609598-AAA1-4E2C-9837-F4F650CC1434}" type="slidenum">
              <a:rPr lang="en-NZ" smtClean="0"/>
              <a:t>25</a:t>
            </a:fld>
            <a:endParaRPr lang="en-NZ"/>
          </a:p>
        </p:txBody>
      </p:sp>
    </p:spTree>
    <p:extLst>
      <p:ext uri="{BB962C8B-B14F-4D97-AF65-F5344CB8AC3E}">
        <p14:creationId xmlns:p14="http://schemas.microsoft.com/office/powerpoint/2010/main" val="221327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4A24-ABB1-5010-A76B-16DB03152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1C7FE-176A-8BF3-D993-5B91CC858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4B10C-E121-F1BC-22EA-FC4631A7049A}"/>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FE549631-FF85-3DCB-529C-5E3BFF6AAE8F}"/>
              </a:ext>
            </a:extLst>
          </p:cNvPr>
          <p:cNvSpPr>
            <a:spLocks noGrp="1"/>
          </p:cNvSpPr>
          <p:nvPr>
            <p:ph type="sldNum" sz="quarter" idx="5"/>
          </p:nvPr>
        </p:nvSpPr>
        <p:spPr/>
        <p:txBody>
          <a:bodyPr/>
          <a:lstStyle/>
          <a:p>
            <a:fld id="{D9609598-AAA1-4E2C-9837-F4F650CC1434}" type="slidenum">
              <a:rPr lang="en-NZ" smtClean="0"/>
              <a:t>26</a:t>
            </a:fld>
            <a:endParaRPr lang="en-NZ"/>
          </a:p>
        </p:txBody>
      </p:sp>
    </p:spTree>
    <p:extLst>
      <p:ext uri="{BB962C8B-B14F-4D97-AF65-F5344CB8AC3E}">
        <p14:creationId xmlns:p14="http://schemas.microsoft.com/office/powerpoint/2010/main" val="2300581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08E78-339F-D04E-F754-F154003DD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E8EDE-259D-54DA-4A4A-3A85E8122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70442-DF6A-8642-13C1-3D696451667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7A36EC0-71FA-1E32-D385-8414CF7332E9}"/>
              </a:ext>
            </a:extLst>
          </p:cNvPr>
          <p:cNvSpPr>
            <a:spLocks noGrp="1"/>
          </p:cNvSpPr>
          <p:nvPr>
            <p:ph type="sldNum" sz="quarter" idx="5"/>
          </p:nvPr>
        </p:nvSpPr>
        <p:spPr/>
        <p:txBody>
          <a:bodyPr/>
          <a:lstStyle/>
          <a:p>
            <a:fld id="{D9609598-AAA1-4E2C-9837-F4F650CC1434}" type="slidenum">
              <a:rPr lang="en-NZ" smtClean="0"/>
              <a:t>27</a:t>
            </a:fld>
            <a:endParaRPr lang="en-NZ"/>
          </a:p>
        </p:txBody>
      </p:sp>
    </p:spTree>
    <p:extLst>
      <p:ext uri="{BB962C8B-B14F-4D97-AF65-F5344CB8AC3E}">
        <p14:creationId xmlns:p14="http://schemas.microsoft.com/office/powerpoint/2010/main" val="69900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85FE7-97C8-E024-C23B-8DF416A14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AA63B-82C6-26EC-02A8-8AE9294B9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676C1-268C-3EBC-D5ED-2EE58FFD8BC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F027B9EB-1ACD-B8FB-4532-47410CF6D38C}"/>
              </a:ext>
            </a:extLst>
          </p:cNvPr>
          <p:cNvSpPr>
            <a:spLocks noGrp="1"/>
          </p:cNvSpPr>
          <p:nvPr>
            <p:ph type="sldNum" sz="quarter" idx="5"/>
          </p:nvPr>
        </p:nvSpPr>
        <p:spPr/>
        <p:txBody>
          <a:bodyPr/>
          <a:lstStyle/>
          <a:p>
            <a:fld id="{D9609598-AAA1-4E2C-9837-F4F650CC1434}" type="slidenum">
              <a:rPr lang="en-NZ" smtClean="0"/>
              <a:t>28</a:t>
            </a:fld>
            <a:endParaRPr lang="en-NZ"/>
          </a:p>
        </p:txBody>
      </p:sp>
    </p:spTree>
    <p:extLst>
      <p:ext uri="{BB962C8B-B14F-4D97-AF65-F5344CB8AC3E}">
        <p14:creationId xmlns:p14="http://schemas.microsoft.com/office/powerpoint/2010/main" val="141126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0030-74E6-B0DA-C712-831D7BF53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FEB88-6A8E-D39B-2D6C-2B3AAF1DC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58B4E-3B6E-E41E-C41A-9DD4B3D664D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EC9678D3-9330-7F6A-4A6A-33224C5C1042}"/>
              </a:ext>
            </a:extLst>
          </p:cNvPr>
          <p:cNvSpPr>
            <a:spLocks noGrp="1"/>
          </p:cNvSpPr>
          <p:nvPr>
            <p:ph type="sldNum" sz="quarter" idx="5"/>
          </p:nvPr>
        </p:nvSpPr>
        <p:spPr/>
        <p:txBody>
          <a:bodyPr/>
          <a:lstStyle/>
          <a:p>
            <a:fld id="{D9609598-AAA1-4E2C-9837-F4F650CC1434}" type="slidenum">
              <a:rPr lang="en-NZ" smtClean="0"/>
              <a:t>29</a:t>
            </a:fld>
            <a:endParaRPr lang="en-NZ"/>
          </a:p>
        </p:txBody>
      </p:sp>
    </p:spTree>
    <p:extLst>
      <p:ext uri="{BB962C8B-B14F-4D97-AF65-F5344CB8AC3E}">
        <p14:creationId xmlns:p14="http://schemas.microsoft.com/office/powerpoint/2010/main" val="1401391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1128-D80B-0D4E-305D-A1219DF75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BD152-10F1-7420-568A-94C4F1988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E0FF-740B-24D7-1AAD-93E92706282B}"/>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15F1D523-88BE-40F9-BB6A-7C772AD66A85}"/>
              </a:ext>
            </a:extLst>
          </p:cNvPr>
          <p:cNvSpPr>
            <a:spLocks noGrp="1"/>
          </p:cNvSpPr>
          <p:nvPr>
            <p:ph type="sldNum" sz="quarter" idx="5"/>
          </p:nvPr>
        </p:nvSpPr>
        <p:spPr/>
        <p:txBody>
          <a:bodyPr/>
          <a:lstStyle/>
          <a:p>
            <a:fld id="{D9609598-AAA1-4E2C-9837-F4F650CC1434}" type="slidenum">
              <a:rPr lang="en-NZ" smtClean="0"/>
              <a:t>30</a:t>
            </a:fld>
            <a:endParaRPr lang="en-NZ"/>
          </a:p>
        </p:txBody>
      </p:sp>
    </p:spTree>
    <p:extLst>
      <p:ext uri="{BB962C8B-B14F-4D97-AF65-F5344CB8AC3E}">
        <p14:creationId xmlns:p14="http://schemas.microsoft.com/office/powerpoint/2010/main" val="3968543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4FD7-0AD7-7496-F2AA-179637D95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C997A-D269-D8D8-778A-3FBE27291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32C81-846A-1857-A7D8-BF361CFC6FD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9DBF623-21E1-B6BC-B183-67EE8B8BE1CA}"/>
              </a:ext>
            </a:extLst>
          </p:cNvPr>
          <p:cNvSpPr>
            <a:spLocks noGrp="1"/>
          </p:cNvSpPr>
          <p:nvPr>
            <p:ph type="sldNum" sz="quarter" idx="5"/>
          </p:nvPr>
        </p:nvSpPr>
        <p:spPr/>
        <p:txBody>
          <a:bodyPr/>
          <a:lstStyle/>
          <a:p>
            <a:fld id="{D9609598-AAA1-4E2C-9837-F4F650CC1434}" type="slidenum">
              <a:rPr lang="en-NZ" smtClean="0"/>
              <a:t>31</a:t>
            </a:fld>
            <a:endParaRPr lang="en-NZ"/>
          </a:p>
        </p:txBody>
      </p:sp>
    </p:spTree>
    <p:extLst>
      <p:ext uri="{BB962C8B-B14F-4D97-AF65-F5344CB8AC3E}">
        <p14:creationId xmlns:p14="http://schemas.microsoft.com/office/powerpoint/2010/main" val="968474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8668-B404-CBB7-8993-737F87C60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BBDE8-55AD-D857-6C78-1B94895D2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89B1C-FFD4-9BB6-F087-4EEC79202EE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BB96357-E86C-3DC2-9358-D1BF60E23413}"/>
              </a:ext>
            </a:extLst>
          </p:cNvPr>
          <p:cNvSpPr>
            <a:spLocks noGrp="1"/>
          </p:cNvSpPr>
          <p:nvPr>
            <p:ph type="sldNum" sz="quarter" idx="5"/>
          </p:nvPr>
        </p:nvSpPr>
        <p:spPr/>
        <p:txBody>
          <a:bodyPr/>
          <a:lstStyle/>
          <a:p>
            <a:fld id="{D9609598-AAA1-4E2C-9837-F4F650CC1434}" type="slidenum">
              <a:rPr lang="en-NZ" smtClean="0"/>
              <a:t>32</a:t>
            </a:fld>
            <a:endParaRPr lang="en-NZ"/>
          </a:p>
        </p:txBody>
      </p:sp>
    </p:spTree>
    <p:extLst>
      <p:ext uri="{BB962C8B-B14F-4D97-AF65-F5344CB8AC3E}">
        <p14:creationId xmlns:p14="http://schemas.microsoft.com/office/powerpoint/2010/main" val="278892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9609598-AAA1-4E2C-9837-F4F650CC1434}" type="slidenum">
              <a:rPr lang="en-NZ" smtClean="0"/>
              <a:t>4</a:t>
            </a:fld>
            <a:endParaRPr lang="en-NZ"/>
          </a:p>
        </p:txBody>
      </p:sp>
    </p:spTree>
    <p:extLst>
      <p:ext uri="{BB962C8B-B14F-4D97-AF65-F5344CB8AC3E}">
        <p14:creationId xmlns:p14="http://schemas.microsoft.com/office/powerpoint/2010/main" val="274915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0613-A7A2-49B7-01EA-2694A1FD3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C757C-5A13-81FC-5457-25665AA3A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285AA-B6DB-3CCE-61BA-DECE4ABD880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F4C45EEE-DE7B-2AB4-C329-E3FF369BEDB3}"/>
              </a:ext>
            </a:extLst>
          </p:cNvPr>
          <p:cNvSpPr>
            <a:spLocks noGrp="1"/>
          </p:cNvSpPr>
          <p:nvPr>
            <p:ph type="sldNum" sz="quarter" idx="5"/>
          </p:nvPr>
        </p:nvSpPr>
        <p:spPr/>
        <p:txBody>
          <a:bodyPr/>
          <a:lstStyle/>
          <a:p>
            <a:fld id="{D9609598-AAA1-4E2C-9837-F4F650CC1434}" type="slidenum">
              <a:rPr lang="en-NZ" smtClean="0"/>
              <a:t>33</a:t>
            </a:fld>
            <a:endParaRPr lang="en-NZ"/>
          </a:p>
        </p:txBody>
      </p:sp>
    </p:spTree>
    <p:extLst>
      <p:ext uri="{BB962C8B-B14F-4D97-AF65-F5344CB8AC3E}">
        <p14:creationId xmlns:p14="http://schemas.microsoft.com/office/powerpoint/2010/main" val="241495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AFD5-E0F0-1E9A-0FEF-02D057371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4EC57-DD9E-8FE1-87C8-27FDD8D87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51417-4162-C743-47EE-D7E99EEB987B}"/>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DDEDE376-542E-A423-1DC1-2CF57C012985}"/>
              </a:ext>
            </a:extLst>
          </p:cNvPr>
          <p:cNvSpPr>
            <a:spLocks noGrp="1"/>
          </p:cNvSpPr>
          <p:nvPr>
            <p:ph type="sldNum" sz="quarter" idx="5"/>
          </p:nvPr>
        </p:nvSpPr>
        <p:spPr/>
        <p:txBody>
          <a:bodyPr/>
          <a:lstStyle/>
          <a:p>
            <a:fld id="{D9609598-AAA1-4E2C-9837-F4F650CC1434}" type="slidenum">
              <a:rPr lang="en-NZ" smtClean="0"/>
              <a:t>34</a:t>
            </a:fld>
            <a:endParaRPr lang="en-NZ"/>
          </a:p>
        </p:txBody>
      </p:sp>
    </p:spTree>
    <p:extLst>
      <p:ext uri="{BB962C8B-B14F-4D97-AF65-F5344CB8AC3E}">
        <p14:creationId xmlns:p14="http://schemas.microsoft.com/office/powerpoint/2010/main" val="72251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4E79-1357-3E5C-F6CD-9FF8EE84F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A7156-F72E-23E2-7700-B041DECD6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38C7A-97B2-8D4A-2557-9E62F897A74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78CD312-21A1-A170-4AC0-82A726F432F2}"/>
              </a:ext>
            </a:extLst>
          </p:cNvPr>
          <p:cNvSpPr>
            <a:spLocks noGrp="1"/>
          </p:cNvSpPr>
          <p:nvPr>
            <p:ph type="sldNum" sz="quarter" idx="5"/>
          </p:nvPr>
        </p:nvSpPr>
        <p:spPr/>
        <p:txBody>
          <a:bodyPr/>
          <a:lstStyle/>
          <a:p>
            <a:fld id="{D9609598-AAA1-4E2C-9837-F4F650CC1434}" type="slidenum">
              <a:rPr lang="en-NZ" smtClean="0"/>
              <a:t>35</a:t>
            </a:fld>
            <a:endParaRPr lang="en-NZ"/>
          </a:p>
        </p:txBody>
      </p:sp>
    </p:spTree>
    <p:extLst>
      <p:ext uri="{BB962C8B-B14F-4D97-AF65-F5344CB8AC3E}">
        <p14:creationId xmlns:p14="http://schemas.microsoft.com/office/powerpoint/2010/main" val="2487356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07F9-FE4A-65EB-A268-08C5F16AF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5FB9B-183F-B67A-5BD6-03A7F70D9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4553E-388B-41B3-8E92-1CB844E1D0E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A731F90-9F6A-EDBA-545C-658A38C51164}"/>
              </a:ext>
            </a:extLst>
          </p:cNvPr>
          <p:cNvSpPr>
            <a:spLocks noGrp="1"/>
          </p:cNvSpPr>
          <p:nvPr>
            <p:ph type="sldNum" sz="quarter" idx="5"/>
          </p:nvPr>
        </p:nvSpPr>
        <p:spPr/>
        <p:txBody>
          <a:bodyPr/>
          <a:lstStyle/>
          <a:p>
            <a:fld id="{D9609598-AAA1-4E2C-9837-F4F650CC1434}" type="slidenum">
              <a:rPr lang="en-NZ" smtClean="0"/>
              <a:t>36</a:t>
            </a:fld>
            <a:endParaRPr lang="en-NZ"/>
          </a:p>
        </p:txBody>
      </p:sp>
    </p:spTree>
    <p:extLst>
      <p:ext uri="{BB962C8B-B14F-4D97-AF65-F5344CB8AC3E}">
        <p14:creationId xmlns:p14="http://schemas.microsoft.com/office/powerpoint/2010/main" val="558967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A3BD-CB22-A01A-C94C-217BE12E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10055-9321-FA7C-1CF6-1B18501FE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D7FFB-B633-3083-9025-8AF8EEAF30D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9797CA39-F84B-D4E4-92CE-1907E98EB9C4}"/>
              </a:ext>
            </a:extLst>
          </p:cNvPr>
          <p:cNvSpPr>
            <a:spLocks noGrp="1"/>
          </p:cNvSpPr>
          <p:nvPr>
            <p:ph type="sldNum" sz="quarter" idx="5"/>
          </p:nvPr>
        </p:nvSpPr>
        <p:spPr/>
        <p:txBody>
          <a:bodyPr/>
          <a:lstStyle/>
          <a:p>
            <a:fld id="{D9609598-AAA1-4E2C-9837-F4F650CC1434}" type="slidenum">
              <a:rPr lang="en-NZ" smtClean="0"/>
              <a:t>37</a:t>
            </a:fld>
            <a:endParaRPr lang="en-NZ"/>
          </a:p>
        </p:txBody>
      </p:sp>
    </p:spTree>
    <p:extLst>
      <p:ext uri="{BB962C8B-B14F-4D97-AF65-F5344CB8AC3E}">
        <p14:creationId xmlns:p14="http://schemas.microsoft.com/office/powerpoint/2010/main" val="3775928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1D3A-7B00-444A-2B62-DBCC83387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BECCB-1B29-8831-07DA-31E41925D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2D029-FA3B-A751-01EE-5C5F7301028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6B72B59-EE3E-7F9A-C73C-BB1B5E86AD92}"/>
              </a:ext>
            </a:extLst>
          </p:cNvPr>
          <p:cNvSpPr>
            <a:spLocks noGrp="1"/>
          </p:cNvSpPr>
          <p:nvPr>
            <p:ph type="sldNum" sz="quarter" idx="5"/>
          </p:nvPr>
        </p:nvSpPr>
        <p:spPr/>
        <p:txBody>
          <a:bodyPr/>
          <a:lstStyle/>
          <a:p>
            <a:fld id="{D9609598-AAA1-4E2C-9837-F4F650CC1434}" type="slidenum">
              <a:rPr lang="en-NZ" smtClean="0"/>
              <a:t>38</a:t>
            </a:fld>
            <a:endParaRPr lang="en-NZ"/>
          </a:p>
        </p:txBody>
      </p:sp>
    </p:spTree>
    <p:extLst>
      <p:ext uri="{BB962C8B-B14F-4D97-AF65-F5344CB8AC3E}">
        <p14:creationId xmlns:p14="http://schemas.microsoft.com/office/powerpoint/2010/main" val="3768402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7F7D-1D5A-518C-AD89-2A7739C53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9E2FD-15F2-A11F-7009-2AF1DC8F3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3B73A-D2C4-E470-5C79-D5D2BE9E35B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188D1DAC-BA8A-10ED-EA48-EC31FF53B531}"/>
              </a:ext>
            </a:extLst>
          </p:cNvPr>
          <p:cNvSpPr>
            <a:spLocks noGrp="1"/>
          </p:cNvSpPr>
          <p:nvPr>
            <p:ph type="sldNum" sz="quarter" idx="5"/>
          </p:nvPr>
        </p:nvSpPr>
        <p:spPr/>
        <p:txBody>
          <a:bodyPr/>
          <a:lstStyle/>
          <a:p>
            <a:fld id="{D9609598-AAA1-4E2C-9837-F4F650CC1434}" type="slidenum">
              <a:rPr lang="en-NZ" smtClean="0"/>
              <a:t>39</a:t>
            </a:fld>
            <a:endParaRPr lang="en-NZ"/>
          </a:p>
        </p:txBody>
      </p:sp>
    </p:spTree>
    <p:extLst>
      <p:ext uri="{BB962C8B-B14F-4D97-AF65-F5344CB8AC3E}">
        <p14:creationId xmlns:p14="http://schemas.microsoft.com/office/powerpoint/2010/main" val="3432484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CE4D4-01E9-C3BB-2076-2F058892D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7BB74-4D18-B4FD-936F-1AB60111E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FCAB7-E1B1-1472-CE52-72EEB092BCD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A7EC95B-3908-B758-3196-8B9D924231C3}"/>
              </a:ext>
            </a:extLst>
          </p:cNvPr>
          <p:cNvSpPr>
            <a:spLocks noGrp="1"/>
          </p:cNvSpPr>
          <p:nvPr>
            <p:ph type="sldNum" sz="quarter" idx="5"/>
          </p:nvPr>
        </p:nvSpPr>
        <p:spPr/>
        <p:txBody>
          <a:bodyPr/>
          <a:lstStyle/>
          <a:p>
            <a:fld id="{D9609598-AAA1-4E2C-9837-F4F650CC1434}" type="slidenum">
              <a:rPr lang="en-NZ" smtClean="0"/>
              <a:t>40</a:t>
            </a:fld>
            <a:endParaRPr lang="en-NZ"/>
          </a:p>
        </p:txBody>
      </p:sp>
    </p:spTree>
    <p:extLst>
      <p:ext uri="{BB962C8B-B14F-4D97-AF65-F5344CB8AC3E}">
        <p14:creationId xmlns:p14="http://schemas.microsoft.com/office/powerpoint/2010/main" val="503161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7BBE-FB55-8ACD-42E2-0D4CC3ED2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7CE97-FB46-D69E-6BDA-A793899D8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52360-E35C-E2AC-EA7D-B25DF4D6566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5E9B2C3-7F42-FF95-72FD-AC667CB584E4}"/>
              </a:ext>
            </a:extLst>
          </p:cNvPr>
          <p:cNvSpPr>
            <a:spLocks noGrp="1"/>
          </p:cNvSpPr>
          <p:nvPr>
            <p:ph type="sldNum" sz="quarter" idx="5"/>
          </p:nvPr>
        </p:nvSpPr>
        <p:spPr/>
        <p:txBody>
          <a:bodyPr/>
          <a:lstStyle/>
          <a:p>
            <a:fld id="{D9609598-AAA1-4E2C-9837-F4F650CC1434}" type="slidenum">
              <a:rPr lang="en-NZ" smtClean="0"/>
              <a:t>41</a:t>
            </a:fld>
            <a:endParaRPr lang="en-NZ"/>
          </a:p>
        </p:txBody>
      </p:sp>
    </p:spTree>
    <p:extLst>
      <p:ext uri="{BB962C8B-B14F-4D97-AF65-F5344CB8AC3E}">
        <p14:creationId xmlns:p14="http://schemas.microsoft.com/office/powerpoint/2010/main" val="2785764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9609598-AAA1-4E2C-9837-F4F650CC1434}" type="slidenum">
              <a:rPr lang="en-NZ" smtClean="0"/>
              <a:t>43</a:t>
            </a:fld>
            <a:endParaRPr lang="en-NZ"/>
          </a:p>
        </p:txBody>
      </p:sp>
    </p:spTree>
    <p:extLst>
      <p:ext uri="{BB962C8B-B14F-4D97-AF65-F5344CB8AC3E}">
        <p14:creationId xmlns:p14="http://schemas.microsoft.com/office/powerpoint/2010/main" val="97389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0581-1ED7-CD8C-B34A-E9C66F06D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29AC2-6C8B-D539-885A-E6D2E6470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F9363-C121-7550-C26E-CFCC4A984C8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5C8352D1-092D-CD20-F6F7-88C324ADA3C5}"/>
              </a:ext>
            </a:extLst>
          </p:cNvPr>
          <p:cNvSpPr>
            <a:spLocks noGrp="1"/>
          </p:cNvSpPr>
          <p:nvPr>
            <p:ph type="sldNum" sz="quarter" idx="5"/>
          </p:nvPr>
        </p:nvSpPr>
        <p:spPr/>
        <p:txBody>
          <a:bodyPr/>
          <a:lstStyle/>
          <a:p>
            <a:fld id="{D9609598-AAA1-4E2C-9837-F4F650CC1434}" type="slidenum">
              <a:rPr lang="en-NZ" smtClean="0"/>
              <a:t>5</a:t>
            </a:fld>
            <a:endParaRPr lang="en-NZ"/>
          </a:p>
        </p:txBody>
      </p:sp>
    </p:spTree>
    <p:extLst>
      <p:ext uri="{BB962C8B-B14F-4D97-AF65-F5344CB8AC3E}">
        <p14:creationId xmlns:p14="http://schemas.microsoft.com/office/powerpoint/2010/main" val="115922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D6DF-E999-2D5B-2FA4-9FDA3CAB0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57886-C7F5-D5DF-FFEC-B45970451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9A363-D925-2A62-1676-BA2FA4C042BE}"/>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B6C46FD-E8A5-CA04-6353-0B33244516A6}"/>
              </a:ext>
            </a:extLst>
          </p:cNvPr>
          <p:cNvSpPr>
            <a:spLocks noGrp="1"/>
          </p:cNvSpPr>
          <p:nvPr>
            <p:ph type="sldNum" sz="quarter" idx="5"/>
          </p:nvPr>
        </p:nvSpPr>
        <p:spPr/>
        <p:txBody>
          <a:bodyPr/>
          <a:lstStyle/>
          <a:p>
            <a:fld id="{D9609598-AAA1-4E2C-9837-F4F650CC1434}" type="slidenum">
              <a:rPr lang="en-NZ" smtClean="0"/>
              <a:t>6</a:t>
            </a:fld>
            <a:endParaRPr lang="en-NZ"/>
          </a:p>
        </p:txBody>
      </p:sp>
    </p:spTree>
    <p:extLst>
      <p:ext uri="{BB962C8B-B14F-4D97-AF65-F5344CB8AC3E}">
        <p14:creationId xmlns:p14="http://schemas.microsoft.com/office/powerpoint/2010/main" val="273528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9609598-AAA1-4E2C-9837-F4F650CC1434}" type="slidenum">
              <a:rPr lang="en-NZ" smtClean="0"/>
              <a:t>8</a:t>
            </a:fld>
            <a:endParaRPr lang="en-NZ"/>
          </a:p>
        </p:txBody>
      </p:sp>
    </p:spTree>
    <p:extLst>
      <p:ext uri="{BB962C8B-B14F-4D97-AF65-F5344CB8AC3E}">
        <p14:creationId xmlns:p14="http://schemas.microsoft.com/office/powerpoint/2010/main" val="287378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7630-AF84-3CE0-3A08-CC05D90EA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815F0-BA08-2786-C0C3-31B7BFD23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6F408-99A8-F2EC-D7DF-B99FB1A29F8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A32BA703-BF29-4E20-B16B-1F8B9047386E}"/>
              </a:ext>
            </a:extLst>
          </p:cNvPr>
          <p:cNvSpPr>
            <a:spLocks noGrp="1"/>
          </p:cNvSpPr>
          <p:nvPr>
            <p:ph type="sldNum" sz="quarter" idx="5"/>
          </p:nvPr>
        </p:nvSpPr>
        <p:spPr/>
        <p:txBody>
          <a:bodyPr/>
          <a:lstStyle/>
          <a:p>
            <a:fld id="{D9609598-AAA1-4E2C-9837-F4F650CC1434}" type="slidenum">
              <a:rPr lang="en-NZ" smtClean="0"/>
              <a:t>9</a:t>
            </a:fld>
            <a:endParaRPr lang="en-NZ"/>
          </a:p>
        </p:txBody>
      </p:sp>
    </p:spTree>
    <p:extLst>
      <p:ext uri="{BB962C8B-B14F-4D97-AF65-F5344CB8AC3E}">
        <p14:creationId xmlns:p14="http://schemas.microsoft.com/office/powerpoint/2010/main" val="69314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600"/>
              </a:spcAft>
              <a:buFont typeface="Symbol" panose="05050102010706020507" pitchFamily="18" charset="2"/>
              <a:buNone/>
            </a:pPr>
            <a:endParaRPr lang="en-NZ"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609598-AAA1-4E2C-9837-F4F650CC1434}" type="slidenum">
              <a:rPr lang="en-NZ" smtClean="0"/>
              <a:t>10</a:t>
            </a:fld>
            <a:endParaRPr lang="en-NZ"/>
          </a:p>
        </p:txBody>
      </p:sp>
    </p:spTree>
    <p:extLst>
      <p:ext uri="{BB962C8B-B14F-4D97-AF65-F5344CB8AC3E}">
        <p14:creationId xmlns:p14="http://schemas.microsoft.com/office/powerpoint/2010/main" val="381850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8B524-9603-8D99-E6CF-95CC8B9F4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A31B6-335A-8CC0-C401-52F82CA3F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C84FF-D51F-65E2-0CA3-8A5C22A6D8B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4E531373-5BE2-3804-72D9-9B6A74B0209C}"/>
              </a:ext>
            </a:extLst>
          </p:cNvPr>
          <p:cNvSpPr>
            <a:spLocks noGrp="1"/>
          </p:cNvSpPr>
          <p:nvPr>
            <p:ph type="sldNum" sz="quarter" idx="5"/>
          </p:nvPr>
        </p:nvSpPr>
        <p:spPr/>
        <p:txBody>
          <a:bodyPr/>
          <a:lstStyle/>
          <a:p>
            <a:fld id="{D9609598-AAA1-4E2C-9837-F4F650CC1434}" type="slidenum">
              <a:rPr lang="en-NZ" smtClean="0"/>
              <a:t>12</a:t>
            </a:fld>
            <a:endParaRPr lang="en-NZ"/>
          </a:p>
        </p:txBody>
      </p:sp>
    </p:spTree>
    <p:extLst>
      <p:ext uri="{BB962C8B-B14F-4D97-AF65-F5344CB8AC3E}">
        <p14:creationId xmlns:p14="http://schemas.microsoft.com/office/powerpoint/2010/main" val="1710052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in Titl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BED843-DB48-6143-8FCA-5E1C335D46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138537" y="0"/>
            <a:ext cx="7005463" cy="5143500"/>
          </a:xfrm>
          <a:prstGeom prst="rect">
            <a:avLst/>
          </a:prstGeom>
        </p:spPr>
      </p:pic>
      <p:pic>
        <p:nvPicPr>
          <p:cNvPr id="5" name="Picture 4">
            <a:extLst>
              <a:ext uri="{FF2B5EF4-FFF2-40B4-BE49-F238E27FC236}">
                <a16:creationId xmlns:a16="http://schemas.microsoft.com/office/drawing/2014/main" id="{7BCA7B89-1D82-484D-B3C1-318BEB96AAD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 y="0"/>
            <a:ext cx="5471815" cy="5143500"/>
          </a:xfrm>
          <a:prstGeom prst="rect">
            <a:avLst/>
          </a:prstGeom>
        </p:spPr>
      </p:pic>
      <p:sp>
        <p:nvSpPr>
          <p:cNvPr id="11" name="Rectangle 10">
            <a:extLst>
              <a:ext uri="{FF2B5EF4-FFF2-40B4-BE49-F238E27FC236}">
                <a16:creationId xmlns:a16="http://schemas.microsoft.com/office/drawing/2014/main" id="{40DFDD0A-C068-D24D-A298-C8DBD5AAF023}"/>
              </a:ext>
            </a:extLst>
          </p:cNvPr>
          <p:cNvSpPr/>
          <p:nvPr userDrawn="1"/>
        </p:nvSpPr>
        <p:spPr>
          <a:xfrm>
            <a:off x="0" y="4371950"/>
            <a:ext cx="9144000" cy="77155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11562" y="2715766"/>
            <a:ext cx="4100466" cy="993766"/>
          </a:xfrm>
          <a:prstGeom prst="rect">
            <a:avLst/>
          </a:prstGeom>
        </p:spPr>
        <p:txBody>
          <a:bodyPr/>
          <a:lstStyle>
            <a:lvl1pPr marL="0" indent="0" algn="l">
              <a:buNone/>
              <a:defRPr sz="2400">
                <a:solidFill>
                  <a:schemeClr val="bg1"/>
                </a:solidFill>
              </a:defRPr>
            </a:lvl1pPr>
            <a:lvl2pPr marL="439505" indent="0" algn="ctr">
              <a:buNone/>
              <a:defRPr>
                <a:solidFill>
                  <a:schemeClr val="tx1">
                    <a:tint val="75000"/>
                  </a:schemeClr>
                </a:solidFill>
              </a:defRPr>
            </a:lvl2pPr>
            <a:lvl3pPr marL="879009" indent="0" algn="ctr">
              <a:buNone/>
              <a:defRPr>
                <a:solidFill>
                  <a:schemeClr val="tx1">
                    <a:tint val="75000"/>
                  </a:schemeClr>
                </a:solidFill>
              </a:defRPr>
            </a:lvl3pPr>
            <a:lvl4pPr marL="1318515" indent="0" algn="ctr">
              <a:buNone/>
              <a:defRPr>
                <a:solidFill>
                  <a:schemeClr val="tx1">
                    <a:tint val="75000"/>
                  </a:schemeClr>
                </a:solidFill>
              </a:defRPr>
            </a:lvl4pPr>
            <a:lvl5pPr marL="1758018" indent="0" algn="ctr">
              <a:buNone/>
              <a:defRPr>
                <a:solidFill>
                  <a:schemeClr val="tx1">
                    <a:tint val="75000"/>
                  </a:schemeClr>
                </a:solidFill>
              </a:defRPr>
            </a:lvl5pPr>
            <a:lvl6pPr marL="2197524" indent="0" algn="ctr">
              <a:buNone/>
              <a:defRPr>
                <a:solidFill>
                  <a:schemeClr val="tx1">
                    <a:tint val="75000"/>
                  </a:schemeClr>
                </a:solidFill>
              </a:defRPr>
            </a:lvl6pPr>
            <a:lvl7pPr marL="2637028" indent="0" algn="ctr">
              <a:buNone/>
              <a:defRPr>
                <a:solidFill>
                  <a:schemeClr val="tx1">
                    <a:tint val="75000"/>
                  </a:schemeClr>
                </a:solidFill>
              </a:defRPr>
            </a:lvl7pPr>
            <a:lvl8pPr marL="3076534" indent="0" algn="ctr">
              <a:buNone/>
              <a:defRPr>
                <a:solidFill>
                  <a:schemeClr val="tx1">
                    <a:tint val="75000"/>
                  </a:schemeClr>
                </a:solidFill>
              </a:defRPr>
            </a:lvl8pPr>
            <a:lvl9pPr marL="3516038" indent="0" algn="ctr">
              <a:buNone/>
              <a:defRPr>
                <a:solidFill>
                  <a:schemeClr val="tx1">
                    <a:tint val="75000"/>
                  </a:schemeClr>
                </a:solidFill>
              </a:defRPr>
            </a:lvl9pPr>
          </a:lstStyle>
          <a:p>
            <a:r>
              <a:rPr lang="en-US" dirty="0"/>
              <a:t>Sub Heading</a:t>
            </a:r>
            <a:endParaRPr lang="en-NZ" dirty="0"/>
          </a:p>
        </p:txBody>
      </p:sp>
      <p:sp>
        <p:nvSpPr>
          <p:cNvPr id="7" name="Title 6"/>
          <p:cNvSpPr>
            <a:spLocks noGrp="1"/>
          </p:cNvSpPr>
          <p:nvPr>
            <p:ph type="title" hasCustomPrompt="1"/>
          </p:nvPr>
        </p:nvSpPr>
        <p:spPr>
          <a:xfrm>
            <a:off x="611560" y="1563639"/>
            <a:ext cx="4100468" cy="993775"/>
          </a:xfrm>
          <a:prstGeom prst="rect">
            <a:avLst/>
          </a:prstGeom>
        </p:spPr>
        <p:txBody>
          <a:bodyPr anchor="b" anchorCtr="0"/>
          <a:lstStyle>
            <a:lvl1pPr algn="l">
              <a:defRPr sz="3800" b="1">
                <a:solidFill>
                  <a:schemeClr val="bg1"/>
                </a:solidFill>
                <a:latin typeface="+mj-lt"/>
              </a:defRPr>
            </a:lvl1pPr>
          </a:lstStyle>
          <a:p>
            <a:r>
              <a:rPr lang="en-US" dirty="0"/>
              <a:t>Title </a:t>
            </a:r>
            <a:br>
              <a:rPr lang="en-US" dirty="0"/>
            </a:br>
            <a:r>
              <a:rPr lang="en-US" dirty="0"/>
              <a:t>Heading Here</a:t>
            </a:r>
            <a:endParaRPr lang="en-NZ" dirty="0"/>
          </a:p>
        </p:txBody>
      </p:sp>
      <p:pic>
        <p:nvPicPr>
          <p:cNvPr id="9" name="Picture 8" descr="A picture containing text, sign&#10;&#10;Description automatically generated">
            <a:extLst>
              <a:ext uri="{FF2B5EF4-FFF2-40B4-BE49-F238E27FC236}">
                <a16:creationId xmlns:a16="http://schemas.microsoft.com/office/drawing/2014/main" id="{3BFCFB7B-96C2-A246-8930-7C450C6991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2320" y="4663121"/>
            <a:ext cx="1275680" cy="189205"/>
          </a:xfrm>
          <a:prstGeom prst="rect">
            <a:avLst/>
          </a:prstGeom>
        </p:spPr>
      </p:pic>
      <p:pic>
        <p:nvPicPr>
          <p:cNvPr id="10" name="Picture 9">
            <a:extLst>
              <a:ext uri="{FF2B5EF4-FFF2-40B4-BE49-F238E27FC236}">
                <a16:creationId xmlns:a16="http://schemas.microsoft.com/office/drawing/2014/main" id="{2BD9AD54-7A2F-B447-B814-EFF7D16144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568" y="483518"/>
            <a:ext cx="1868220" cy="557069"/>
          </a:xfrm>
          <a:prstGeom prst="rect">
            <a:avLst/>
          </a:prstGeom>
        </p:spPr>
      </p:pic>
      <p:pic>
        <p:nvPicPr>
          <p:cNvPr id="13" name="Picture 12">
            <a:extLst>
              <a:ext uri="{FF2B5EF4-FFF2-40B4-BE49-F238E27FC236}">
                <a16:creationId xmlns:a16="http://schemas.microsoft.com/office/drawing/2014/main" id="{F8C45813-CD2C-714E-921D-B21CF1DF15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1560" y="4603037"/>
            <a:ext cx="1652196" cy="309375"/>
          </a:xfrm>
          <a:prstGeom prst="rect">
            <a:avLst/>
          </a:prstGeom>
        </p:spPr>
      </p:pic>
    </p:spTree>
    <p:extLst>
      <p:ext uri="{BB962C8B-B14F-4D97-AF65-F5344CB8AC3E}">
        <p14:creationId xmlns:p14="http://schemas.microsoft.com/office/powerpoint/2010/main" val="21375596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eal">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D10604-16A7-3345-88F3-39652A5B92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cxnSp>
        <p:nvCxnSpPr>
          <p:cNvPr id="10" name="Straight Connector 9">
            <a:extLst>
              <a:ext uri="{FF2B5EF4-FFF2-40B4-BE49-F238E27FC236}">
                <a16:creationId xmlns:a16="http://schemas.microsoft.com/office/drawing/2014/main" id="{F8C3B0A8-1734-4B48-A7EA-69E52DD3DCDB}"/>
              </a:ext>
            </a:extLst>
          </p:cNvPr>
          <p:cNvCxnSpPr>
            <a:cxnSpLocks/>
          </p:cNvCxnSpPr>
          <p:nvPr userDrawn="1"/>
        </p:nvCxnSpPr>
        <p:spPr>
          <a:xfrm>
            <a:off x="975588" y="2139702"/>
            <a:ext cx="5396613"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11" name="Subtitle 2">
            <a:extLst>
              <a:ext uri="{FF2B5EF4-FFF2-40B4-BE49-F238E27FC236}">
                <a16:creationId xmlns:a16="http://schemas.microsoft.com/office/drawing/2014/main" id="{4C15C1FA-32E8-214F-8660-7E8216AA5B07}"/>
              </a:ext>
            </a:extLst>
          </p:cNvPr>
          <p:cNvSpPr>
            <a:spLocks noGrp="1"/>
          </p:cNvSpPr>
          <p:nvPr>
            <p:ph type="subTitle" idx="1" hasCustomPrompt="1"/>
          </p:nvPr>
        </p:nvSpPr>
        <p:spPr>
          <a:xfrm>
            <a:off x="975591" y="2211710"/>
            <a:ext cx="5396610" cy="1314450"/>
          </a:xfrm>
          <a:prstGeom prst="rect">
            <a:avLst/>
          </a:prstGeom>
        </p:spPr>
        <p:txBody>
          <a:bodyPr/>
          <a:lstStyle>
            <a:lvl1pPr marL="0" indent="0" algn="l">
              <a:buNone/>
              <a:defRPr sz="2400">
                <a:solidFill>
                  <a:schemeClr val="bg1"/>
                </a:solidFill>
              </a:defRPr>
            </a:lvl1pPr>
            <a:lvl2pPr marL="439505" indent="0" algn="ctr">
              <a:buNone/>
              <a:defRPr>
                <a:solidFill>
                  <a:schemeClr val="tx1">
                    <a:tint val="75000"/>
                  </a:schemeClr>
                </a:solidFill>
              </a:defRPr>
            </a:lvl2pPr>
            <a:lvl3pPr marL="879009" indent="0" algn="ctr">
              <a:buNone/>
              <a:defRPr>
                <a:solidFill>
                  <a:schemeClr val="tx1">
                    <a:tint val="75000"/>
                  </a:schemeClr>
                </a:solidFill>
              </a:defRPr>
            </a:lvl3pPr>
            <a:lvl4pPr marL="1318515" indent="0" algn="ctr">
              <a:buNone/>
              <a:defRPr>
                <a:solidFill>
                  <a:schemeClr val="tx1">
                    <a:tint val="75000"/>
                  </a:schemeClr>
                </a:solidFill>
              </a:defRPr>
            </a:lvl4pPr>
            <a:lvl5pPr marL="1758018" indent="0" algn="ctr">
              <a:buNone/>
              <a:defRPr>
                <a:solidFill>
                  <a:schemeClr val="tx1">
                    <a:tint val="75000"/>
                  </a:schemeClr>
                </a:solidFill>
              </a:defRPr>
            </a:lvl5pPr>
            <a:lvl6pPr marL="2197524" indent="0" algn="ctr">
              <a:buNone/>
              <a:defRPr>
                <a:solidFill>
                  <a:schemeClr val="tx1">
                    <a:tint val="75000"/>
                  </a:schemeClr>
                </a:solidFill>
              </a:defRPr>
            </a:lvl6pPr>
            <a:lvl7pPr marL="2637028" indent="0" algn="ctr">
              <a:buNone/>
              <a:defRPr>
                <a:solidFill>
                  <a:schemeClr val="tx1">
                    <a:tint val="75000"/>
                  </a:schemeClr>
                </a:solidFill>
              </a:defRPr>
            </a:lvl7pPr>
            <a:lvl8pPr marL="3076534" indent="0" algn="ctr">
              <a:buNone/>
              <a:defRPr>
                <a:solidFill>
                  <a:schemeClr val="tx1">
                    <a:tint val="75000"/>
                  </a:schemeClr>
                </a:solidFill>
              </a:defRPr>
            </a:lvl8pPr>
            <a:lvl9pPr marL="3516038" indent="0" algn="ctr">
              <a:buNone/>
              <a:defRPr>
                <a:solidFill>
                  <a:schemeClr val="tx1">
                    <a:tint val="75000"/>
                  </a:schemeClr>
                </a:solidFill>
              </a:defRPr>
            </a:lvl9pPr>
          </a:lstStyle>
          <a:p>
            <a:r>
              <a:rPr lang="en-US" dirty="0"/>
              <a:t>Sub Heading</a:t>
            </a:r>
            <a:endParaRPr lang="en-NZ" dirty="0"/>
          </a:p>
        </p:txBody>
      </p:sp>
      <p:sp>
        <p:nvSpPr>
          <p:cNvPr id="12" name="Title 6">
            <a:extLst>
              <a:ext uri="{FF2B5EF4-FFF2-40B4-BE49-F238E27FC236}">
                <a16:creationId xmlns:a16="http://schemas.microsoft.com/office/drawing/2014/main" id="{0614BE17-EC22-F64F-846C-BDBB337AFB26}"/>
              </a:ext>
            </a:extLst>
          </p:cNvPr>
          <p:cNvSpPr>
            <a:spLocks noGrp="1"/>
          </p:cNvSpPr>
          <p:nvPr>
            <p:ph type="title" hasCustomPrompt="1"/>
          </p:nvPr>
        </p:nvSpPr>
        <p:spPr>
          <a:xfrm>
            <a:off x="975589" y="1059583"/>
            <a:ext cx="5396612" cy="993775"/>
          </a:xfrm>
          <a:prstGeom prst="rect">
            <a:avLst/>
          </a:prstGeom>
        </p:spPr>
        <p:txBody>
          <a:bodyPr anchor="b" anchorCtr="0"/>
          <a:lstStyle>
            <a:lvl1pPr algn="l">
              <a:defRPr sz="3800" b="0">
                <a:solidFill>
                  <a:schemeClr val="bg1"/>
                </a:solidFill>
                <a:latin typeface="+mj-lt"/>
              </a:defRPr>
            </a:lvl1pPr>
          </a:lstStyle>
          <a:p>
            <a:r>
              <a:rPr lang="en-US" dirty="0"/>
              <a:t>Title Heading</a:t>
            </a:r>
            <a:endParaRPr lang="en-NZ" dirty="0"/>
          </a:p>
        </p:txBody>
      </p:sp>
      <p:sp>
        <p:nvSpPr>
          <p:cNvPr id="9" name="Rectangle 8">
            <a:extLst>
              <a:ext uri="{FF2B5EF4-FFF2-40B4-BE49-F238E27FC236}">
                <a16:creationId xmlns:a16="http://schemas.microsoft.com/office/drawing/2014/main" id="{12EB7B70-AF34-8E42-8251-5EAAD5FC6859}"/>
              </a:ext>
            </a:extLst>
          </p:cNvPr>
          <p:cNvSpPr/>
          <p:nvPr userDrawn="1"/>
        </p:nvSpPr>
        <p:spPr>
          <a:xfrm>
            <a:off x="0" y="4371950"/>
            <a:ext cx="9144000" cy="77155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sign&#10;&#10;Description automatically generated">
            <a:extLst>
              <a:ext uri="{FF2B5EF4-FFF2-40B4-BE49-F238E27FC236}">
                <a16:creationId xmlns:a16="http://schemas.microsoft.com/office/drawing/2014/main" id="{C2BF98C7-C739-1E4F-932B-67A748925E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4663121"/>
            <a:ext cx="1275680" cy="189205"/>
          </a:xfrm>
          <a:prstGeom prst="rect">
            <a:avLst/>
          </a:prstGeom>
        </p:spPr>
      </p:pic>
      <p:pic>
        <p:nvPicPr>
          <p:cNvPr id="6" name="Picture 5">
            <a:extLst>
              <a:ext uri="{FF2B5EF4-FFF2-40B4-BE49-F238E27FC236}">
                <a16:creationId xmlns:a16="http://schemas.microsoft.com/office/drawing/2014/main" id="{07F9A76D-37FB-0F40-A8D5-D810C72BC1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4474944"/>
            <a:ext cx="1368152" cy="565558"/>
          </a:xfrm>
          <a:prstGeom prst="rect">
            <a:avLst/>
          </a:prstGeom>
        </p:spPr>
      </p:pic>
    </p:spTree>
    <p:extLst>
      <p:ext uri="{BB962C8B-B14F-4D97-AF65-F5344CB8AC3E}">
        <p14:creationId xmlns:p14="http://schemas.microsoft.com/office/powerpoint/2010/main" val="364285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eal">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F5E38B-5CE0-5D47-8552-BE6CC8CED0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5648" y="0"/>
            <a:ext cx="7718352" cy="5143500"/>
          </a:xfrm>
          <a:prstGeom prst="rect">
            <a:avLst/>
          </a:prstGeom>
        </p:spPr>
      </p:pic>
      <p:pic>
        <p:nvPicPr>
          <p:cNvPr id="3" name="Picture 2">
            <a:extLst>
              <a:ext uri="{FF2B5EF4-FFF2-40B4-BE49-F238E27FC236}">
                <a16:creationId xmlns:a16="http://schemas.microsoft.com/office/drawing/2014/main" id="{F6032C60-0FFB-864E-8570-873A87D5B1C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3839765" cy="5143500"/>
          </a:xfrm>
          <a:prstGeom prst="rect">
            <a:avLst/>
          </a:prstGeom>
        </p:spPr>
      </p:pic>
    </p:spTree>
    <p:extLst>
      <p:ext uri="{BB962C8B-B14F-4D97-AF65-F5344CB8AC3E}">
        <p14:creationId xmlns:p14="http://schemas.microsoft.com/office/powerpoint/2010/main" val="1701409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766887"/>
            <a:ext cx="8229600" cy="857250"/>
          </a:xfrm>
        </p:spPr>
        <p:txBody>
          <a:bodyPr/>
          <a:lstStyle>
            <a:lvl1pPr>
              <a:defRPr b="1"/>
            </a:lvl1pPr>
          </a:lstStyle>
          <a:p>
            <a:r>
              <a:rPr lang="en-US"/>
              <a:t>Click to edit Master title style</a:t>
            </a:r>
            <a:endParaRPr lang="en-NZ" dirty="0"/>
          </a:p>
        </p:txBody>
      </p:sp>
      <p:sp>
        <p:nvSpPr>
          <p:cNvPr id="9" name="Content Placeholder 2"/>
          <p:cNvSpPr>
            <a:spLocks noGrp="1"/>
          </p:cNvSpPr>
          <p:nvPr>
            <p:ph idx="1"/>
          </p:nvPr>
        </p:nvSpPr>
        <p:spPr>
          <a:xfrm>
            <a:off x="457200" y="1761058"/>
            <a:ext cx="8229600" cy="2667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5" name="Footer Placeholder 14">
            <a:extLst>
              <a:ext uri="{FF2B5EF4-FFF2-40B4-BE49-F238E27FC236}">
                <a16:creationId xmlns:a16="http://schemas.microsoft.com/office/drawing/2014/main" id="{31E935B5-F215-BB43-A8A3-881CE878F40E}"/>
              </a:ext>
            </a:extLst>
          </p:cNvPr>
          <p:cNvSpPr>
            <a:spLocks noGrp="1"/>
          </p:cNvSpPr>
          <p:nvPr>
            <p:ph type="ftr" sz="quarter" idx="11"/>
          </p:nvPr>
        </p:nvSpPr>
        <p:spPr>
          <a:xfrm>
            <a:off x="457200" y="4767263"/>
            <a:ext cx="6779096" cy="273844"/>
          </a:xfrm>
        </p:spPr>
        <p:txBody>
          <a:bodyPr/>
          <a:lstStyle>
            <a:lvl1pPr algn="l">
              <a:defRPr/>
            </a:lvl1pPr>
          </a:lstStyle>
          <a:p>
            <a:r>
              <a:rPr lang="en-NZ" dirty="0"/>
              <a:t>BP PowerPoint Template April 2022</a:t>
            </a:r>
          </a:p>
        </p:txBody>
      </p:sp>
      <p:pic>
        <p:nvPicPr>
          <p:cNvPr id="3" name="Picture 2">
            <a:extLst>
              <a:ext uri="{FF2B5EF4-FFF2-40B4-BE49-F238E27FC236}">
                <a16:creationId xmlns:a16="http://schemas.microsoft.com/office/drawing/2014/main" id="{5A772926-827A-6D41-AED9-654C360020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714375"/>
          </a:xfrm>
          <a:prstGeom prst="rect">
            <a:avLst/>
          </a:prstGeom>
        </p:spPr>
      </p:pic>
      <p:pic>
        <p:nvPicPr>
          <p:cNvPr id="10" name="Picture 9">
            <a:extLst>
              <a:ext uri="{FF2B5EF4-FFF2-40B4-BE49-F238E27FC236}">
                <a16:creationId xmlns:a16="http://schemas.microsoft.com/office/drawing/2014/main" id="{A5A5B505-95FE-E949-B75C-60A37E7843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83862"/>
            <a:ext cx="1224136" cy="365015"/>
          </a:xfrm>
          <a:prstGeom prst="rect">
            <a:avLst/>
          </a:prstGeom>
        </p:spPr>
      </p:pic>
    </p:spTree>
    <p:extLst>
      <p:ext uri="{BB962C8B-B14F-4D97-AF65-F5344CB8AC3E}">
        <p14:creationId xmlns:p14="http://schemas.microsoft.com/office/powerpoint/2010/main" val="37691263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Gre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179512" y="195486"/>
            <a:ext cx="8784976" cy="4752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0" y="0"/>
            <a:ext cx="1403649" cy="772470"/>
          </a:xfrm>
          <a:prstGeom prst="rect">
            <a:avLst/>
          </a:prstGeom>
        </p:spPr>
      </p:pic>
    </p:spTree>
    <p:extLst>
      <p:ext uri="{BB962C8B-B14F-4D97-AF65-F5344CB8AC3E}">
        <p14:creationId xmlns:p14="http://schemas.microsoft.com/office/powerpoint/2010/main" val="23709503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NZ"/>
              <a:t>BP PowerPoint Template April 2022</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FC010DB-1659-4BBF-B863-A068F286C539}" type="slidenum">
              <a:rPr lang="en-NZ" smtClean="0"/>
              <a:t>‹#›</a:t>
            </a:fld>
            <a:endParaRPr lang="en-NZ"/>
          </a:p>
        </p:txBody>
      </p:sp>
    </p:spTree>
    <p:extLst>
      <p:ext uri="{BB962C8B-B14F-4D97-AF65-F5344CB8AC3E}">
        <p14:creationId xmlns:p14="http://schemas.microsoft.com/office/powerpoint/2010/main" val="4256363079"/>
      </p:ext>
    </p:extLst>
  </p:cSld>
  <p:clrMap bg1="lt1" tx1="dk1" bg2="lt2" tx2="dk2" accent1="accent1" accent2="accent2" accent3="accent3" accent4="accent4" accent5="accent5" accent6="accent6" hlink="hlink" folHlink="folHlink"/>
  <p:sldLayoutIdLst>
    <p:sldLayoutId id="2147483709" r:id="rId1"/>
    <p:sldLayoutId id="2147483716" r:id="rId2"/>
    <p:sldLayoutId id="2147483717" r:id="rId3"/>
    <p:sldLayoutId id="2147483710" r:id="rId4"/>
    <p:sldLayoutId id="2147483711" r:id="rId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hyperlink" Target="http://www.building.govt.nz/overseasproduct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21.png"/><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uilding.govt.nz/bcu25"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building.govt.nz/building-code-compliance/building-product-specifications" TargetMode="External"/><Relationship Id="rId2" Type="http://schemas.openxmlformats.org/officeDocument/2006/relationships/hyperlink" Target="http://www.building.govt.nz/bcu25" TargetMode="External"/><Relationship Id="rId1" Type="http://schemas.openxmlformats.org/officeDocument/2006/relationships/slideLayout" Target="../slideLayouts/slideLayout2.xml"/><Relationship Id="rId6" Type="http://schemas.openxmlformats.org/officeDocument/2006/relationships/hyperlink" Target="mailto:building@mbie.govt.nz" TargetMode="External"/><Relationship Id="rId5" Type="http://schemas.openxmlformats.org/officeDocument/2006/relationships/hyperlink" Target="https://learning.building.govt.nz/" TargetMode="External"/><Relationship Id="rId4" Type="http://schemas.openxmlformats.org/officeDocument/2006/relationships/hyperlink" Target="http://www.building.govt.nz/overseasproduc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2" y="1131590"/>
            <a:ext cx="4100468" cy="1800200"/>
          </a:xfrm>
        </p:spPr>
        <p:txBody>
          <a:bodyPr anchor="b">
            <a:normAutofit/>
          </a:bodyPr>
          <a:lstStyle/>
          <a:p>
            <a:r>
              <a:rPr lang="en-NZ" sz="2700" dirty="0"/>
              <a:t>Building Code Update 2025</a:t>
            </a:r>
            <a:br>
              <a:rPr lang="en-NZ" dirty="0"/>
            </a:br>
            <a:r>
              <a:rPr lang="en-NZ" sz="1800" b="0" dirty="0"/>
              <a:t>Building Product Specifications and amended acceptable solutions and verification methods</a:t>
            </a:r>
          </a:p>
        </p:txBody>
      </p:sp>
      <p:sp>
        <p:nvSpPr>
          <p:cNvPr id="7" name="TextBox 6">
            <a:extLst>
              <a:ext uri="{FF2B5EF4-FFF2-40B4-BE49-F238E27FC236}">
                <a16:creationId xmlns:a16="http://schemas.microsoft.com/office/drawing/2014/main" id="{29FA1A71-1778-29D3-D6E9-5A912B32BAB1}"/>
              </a:ext>
            </a:extLst>
          </p:cNvPr>
          <p:cNvSpPr txBox="1"/>
          <p:nvPr/>
        </p:nvSpPr>
        <p:spPr>
          <a:xfrm>
            <a:off x="624983" y="3075806"/>
            <a:ext cx="4572000" cy="738664"/>
          </a:xfrm>
          <a:prstGeom prst="rect">
            <a:avLst/>
          </a:prstGeom>
          <a:noFill/>
        </p:spPr>
        <p:txBody>
          <a:bodyPr wrap="square">
            <a:spAutoFit/>
          </a:bodyPr>
          <a:lstStyle/>
          <a:p>
            <a:r>
              <a:rPr lang="en-NZ" sz="1400" dirty="0">
                <a:solidFill>
                  <a:schemeClr val="bg1"/>
                </a:solidFill>
              </a:rPr>
              <a:t>Hosted by:</a:t>
            </a:r>
          </a:p>
          <a:p>
            <a:r>
              <a:rPr lang="en-NZ" sz="1400" dirty="0">
                <a:solidFill>
                  <a:srgbClr val="FFFFFF"/>
                </a:solidFill>
              </a:rPr>
              <a:t>Katie Symons, Principal Advisor Engineering</a:t>
            </a:r>
          </a:p>
          <a:p>
            <a:r>
              <a:rPr lang="en-NZ" sz="1400" dirty="0">
                <a:solidFill>
                  <a:srgbClr val="FFFFFF"/>
                </a:solidFill>
              </a:rPr>
              <a:t>Devin Glennie, Principal Advisor Building Code</a:t>
            </a:r>
          </a:p>
        </p:txBody>
      </p:sp>
    </p:spTree>
    <p:extLst>
      <p:ext uri="{BB962C8B-B14F-4D97-AF65-F5344CB8AC3E}">
        <p14:creationId xmlns:p14="http://schemas.microsoft.com/office/powerpoint/2010/main" val="271262335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18090"/>
            <a:ext cx="8820472" cy="561569"/>
          </a:xfrm>
        </p:spPr>
        <p:txBody>
          <a:bodyPr>
            <a:normAutofit fontScale="90000"/>
          </a:bodyPr>
          <a:lstStyle/>
          <a:p>
            <a:r>
              <a:rPr lang="en-NZ" sz="2800" dirty="0"/>
              <a:t>Building Product Specifications and existing compliance pathways</a:t>
            </a:r>
          </a:p>
        </p:txBody>
      </p:sp>
      <p:sp>
        <p:nvSpPr>
          <p:cNvPr id="10" name="Content Placeholder 9">
            <a:extLst>
              <a:ext uri="{FF2B5EF4-FFF2-40B4-BE49-F238E27FC236}">
                <a16:creationId xmlns:a16="http://schemas.microsoft.com/office/drawing/2014/main" id="{47394856-8B20-117F-D1CE-6A9C80032ACC}"/>
              </a:ext>
            </a:extLst>
          </p:cNvPr>
          <p:cNvSpPr txBox="1">
            <a:spLocks noGrp="1"/>
          </p:cNvSpPr>
          <p:nvPr>
            <p:ph idx="1"/>
          </p:nvPr>
        </p:nvSpPr>
        <p:spPr>
          <a:xfrm>
            <a:off x="4355976" y="3707896"/>
            <a:ext cx="4333023" cy="313932"/>
          </a:xfrm>
          <a:prstGeom prst="rect">
            <a:avLst/>
          </a:prstGeom>
          <a:noFill/>
        </p:spPr>
        <p:txBody>
          <a:bodyPr wrap="square" rtlCol="0">
            <a:spAutoFit/>
          </a:bodyPr>
          <a:lstStyle/>
          <a:p>
            <a:pPr marL="0" indent="0">
              <a:buNone/>
            </a:pPr>
            <a:r>
              <a:rPr lang="en-NZ" sz="1600" dirty="0"/>
              <a:t>How the product </a:t>
            </a:r>
            <a:r>
              <a:rPr lang="en-NZ" sz="1600" b="1" dirty="0"/>
              <a:t>must be used </a:t>
            </a:r>
            <a:r>
              <a:rPr lang="en-NZ" sz="1600" dirty="0"/>
              <a:t>in building work</a:t>
            </a:r>
          </a:p>
        </p:txBody>
      </p:sp>
      <p:sp>
        <p:nvSpPr>
          <p:cNvPr id="11" name="TextBox 10">
            <a:extLst>
              <a:ext uri="{FF2B5EF4-FFF2-40B4-BE49-F238E27FC236}">
                <a16:creationId xmlns:a16="http://schemas.microsoft.com/office/drawing/2014/main" id="{C8EB94BC-385E-B169-C1A6-E65987A1D062}"/>
              </a:ext>
            </a:extLst>
          </p:cNvPr>
          <p:cNvSpPr txBox="1"/>
          <p:nvPr/>
        </p:nvSpPr>
        <p:spPr>
          <a:xfrm>
            <a:off x="398402" y="3642301"/>
            <a:ext cx="4733884" cy="1323439"/>
          </a:xfrm>
          <a:prstGeom prst="rect">
            <a:avLst/>
          </a:prstGeom>
          <a:noFill/>
        </p:spPr>
        <p:txBody>
          <a:bodyPr wrap="square" rtlCol="0">
            <a:spAutoFit/>
          </a:bodyPr>
          <a:lstStyle/>
          <a:p>
            <a:r>
              <a:rPr lang="en-NZ" sz="1600" dirty="0"/>
              <a:t>How the product </a:t>
            </a:r>
            <a:r>
              <a:rPr lang="en-NZ" sz="1600" b="1" dirty="0"/>
              <a:t>must be specified</a:t>
            </a:r>
          </a:p>
          <a:p>
            <a:r>
              <a:rPr lang="en-NZ" sz="1600" dirty="0"/>
              <a:t>For example:</a:t>
            </a:r>
          </a:p>
          <a:p>
            <a:pPr marL="285750" indent="-285750">
              <a:buFont typeface="Arial" panose="020B0604020202020204" pitchFamily="34" charset="0"/>
              <a:buChar char="•"/>
            </a:pPr>
            <a:r>
              <a:rPr lang="en-NZ" sz="1600" dirty="0"/>
              <a:t>Testing</a:t>
            </a:r>
          </a:p>
          <a:p>
            <a:pPr marL="285750" indent="-285750">
              <a:buFont typeface="Arial" panose="020B0604020202020204" pitchFamily="34" charset="0"/>
              <a:buChar char="•"/>
            </a:pPr>
            <a:r>
              <a:rPr lang="en-NZ" sz="1600" dirty="0"/>
              <a:t>Fabrication</a:t>
            </a:r>
          </a:p>
          <a:p>
            <a:pPr marL="285750" indent="-285750">
              <a:buFont typeface="Arial" panose="020B0604020202020204" pitchFamily="34" charset="0"/>
              <a:buChar char="•"/>
            </a:pPr>
            <a:r>
              <a:rPr lang="en-NZ" sz="1600" dirty="0"/>
              <a:t>Physical properties</a:t>
            </a:r>
            <a:endParaRPr lang="en-NZ" sz="1600" b="1" dirty="0"/>
          </a:p>
        </p:txBody>
      </p:sp>
      <p:pic>
        <p:nvPicPr>
          <p:cNvPr id="4" name="Picture 3">
            <a:extLst>
              <a:ext uri="{FF2B5EF4-FFF2-40B4-BE49-F238E27FC236}">
                <a16:creationId xmlns:a16="http://schemas.microsoft.com/office/drawing/2014/main" id="{6459771D-790A-63AC-7841-49713399F376}"/>
              </a:ext>
            </a:extLst>
          </p:cNvPr>
          <p:cNvPicPr>
            <a:picLocks noChangeAspect="1"/>
          </p:cNvPicPr>
          <p:nvPr/>
        </p:nvPicPr>
        <p:blipFill>
          <a:blip r:embed="rId3"/>
          <a:stretch>
            <a:fillRect/>
          </a:stretch>
        </p:blipFill>
        <p:spPr>
          <a:xfrm>
            <a:off x="5312615" y="1378892"/>
            <a:ext cx="1217786" cy="172577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0EC7B91-57A1-528B-ADDC-28B624E7868D}"/>
              </a:ext>
            </a:extLst>
          </p:cNvPr>
          <p:cNvPicPr>
            <a:picLocks noChangeAspect="1"/>
          </p:cNvPicPr>
          <p:nvPr/>
        </p:nvPicPr>
        <p:blipFill>
          <a:blip r:embed="rId4"/>
          <a:stretch>
            <a:fillRect/>
          </a:stretch>
        </p:blipFill>
        <p:spPr>
          <a:xfrm>
            <a:off x="5931427" y="1672590"/>
            <a:ext cx="1231316" cy="173465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D9E2629-5393-E6E9-22EA-D7FAB4C2E2D9}"/>
              </a:ext>
            </a:extLst>
          </p:cNvPr>
          <p:cNvPicPr>
            <a:picLocks noChangeAspect="1"/>
          </p:cNvPicPr>
          <p:nvPr/>
        </p:nvPicPr>
        <p:blipFill>
          <a:blip r:embed="rId5"/>
          <a:stretch>
            <a:fillRect/>
          </a:stretch>
        </p:blipFill>
        <p:spPr>
          <a:xfrm>
            <a:off x="6487607" y="1908339"/>
            <a:ext cx="1228482" cy="173396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1205E5E-B59D-7781-2A70-1DD0AE106D42}"/>
              </a:ext>
            </a:extLst>
          </p:cNvPr>
          <p:cNvPicPr>
            <a:picLocks noChangeAspect="1"/>
          </p:cNvPicPr>
          <p:nvPr/>
        </p:nvPicPr>
        <p:blipFill>
          <a:blip r:embed="rId6"/>
          <a:stretch>
            <a:fillRect/>
          </a:stretch>
        </p:blipFill>
        <p:spPr>
          <a:xfrm>
            <a:off x="1259632" y="1561793"/>
            <a:ext cx="1247939"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8080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9BD15E6-38B5-8F6C-F8C5-BCB1EE376D6A}"/>
              </a:ext>
            </a:extLst>
          </p:cNvPr>
          <p:cNvSpPr>
            <a:spLocks noGrp="1"/>
          </p:cNvSpPr>
          <p:nvPr>
            <p:ph type="subTitle" idx="1"/>
          </p:nvPr>
        </p:nvSpPr>
        <p:spPr/>
        <p:txBody>
          <a:bodyPr>
            <a:normAutofit/>
          </a:bodyPr>
          <a:lstStyle/>
          <a:p>
            <a:r>
              <a:rPr lang="en-NZ" sz="2000" dirty="0">
                <a:solidFill>
                  <a:srgbClr val="FFFFFF"/>
                </a:solidFill>
              </a:rPr>
              <a:t>Devin Glennie, Principal Advisor Building Code</a:t>
            </a:r>
          </a:p>
        </p:txBody>
      </p:sp>
      <p:sp>
        <p:nvSpPr>
          <p:cNvPr id="5" name="Title 4">
            <a:extLst>
              <a:ext uri="{FF2B5EF4-FFF2-40B4-BE49-F238E27FC236}">
                <a16:creationId xmlns:a16="http://schemas.microsoft.com/office/drawing/2014/main" id="{5D2A5CD8-113A-17A1-2EE0-F0B2AE4913DC}"/>
              </a:ext>
            </a:extLst>
          </p:cNvPr>
          <p:cNvSpPr>
            <a:spLocks noGrp="1"/>
          </p:cNvSpPr>
          <p:nvPr>
            <p:ph type="title"/>
          </p:nvPr>
        </p:nvSpPr>
        <p:spPr/>
        <p:txBody>
          <a:bodyPr>
            <a:normAutofit/>
          </a:bodyPr>
          <a:lstStyle/>
          <a:p>
            <a:r>
              <a:rPr lang="en-NZ" sz="2800" dirty="0"/>
              <a:t>Acceptable solutions and verification methods</a:t>
            </a:r>
          </a:p>
        </p:txBody>
      </p:sp>
      <p:sp>
        <p:nvSpPr>
          <p:cNvPr id="4" name="Footer Placeholder 3">
            <a:extLst>
              <a:ext uri="{FF2B5EF4-FFF2-40B4-BE49-F238E27FC236}">
                <a16:creationId xmlns:a16="http://schemas.microsoft.com/office/drawing/2014/main" id="{274CFA1C-A9BD-A0DE-60D2-C1B9CC321B74}"/>
              </a:ext>
            </a:extLst>
          </p:cNvPr>
          <p:cNvSpPr>
            <a:spLocks noGrp="1"/>
          </p:cNvSpPr>
          <p:nvPr>
            <p:ph type="ftr" sz="quarter" idx="4294967295"/>
          </p:nvPr>
        </p:nvSpPr>
        <p:spPr>
          <a:xfrm>
            <a:off x="0" y="4767263"/>
            <a:ext cx="6778625" cy="274637"/>
          </a:xfrm>
        </p:spPr>
        <p:txBody>
          <a:bodyPr/>
          <a:lstStyle/>
          <a:p>
            <a:r>
              <a:rPr lang="en-NZ"/>
              <a:t>BP PowerPoint Template April 2022</a:t>
            </a:r>
            <a:endParaRPr lang="en-NZ" dirty="0"/>
          </a:p>
        </p:txBody>
      </p:sp>
    </p:spTree>
    <p:extLst>
      <p:ext uri="{BB962C8B-B14F-4D97-AF65-F5344CB8AC3E}">
        <p14:creationId xmlns:p14="http://schemas.microsoft.com/office/powerpoint/2010/main" val="29095491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B11F-9A64-8061-F8D2-52FEFDE63F3C}"/>
            </a:ext>
          </a:extLst>
        </p:cNvPr>
        <p:cNvGrpSpPr/>
        <p:nvPr/>
      </p:nvGrpSpPr>
      <p:grpSpPr>
        <a:xfrm>
          <a:off x="0" y="0"/>
          <a:ext cx="0" cy="0"/>
          <a:chOff x="0" y="0"/>
          <a:chExt cx="0" cy="0"/>
        </a:xfrm>
      </p:grpSpPr>
      <p:pic>
        <p:nvPicPr>
          <p:cNvPr id="20" name="Picture 19" descr="A person reading a book&#10;&#10;AI-generated content may be incorrect.">
            <a:extLst>
              <a:ext uri="{FF2B5EF4-FFF2-40B4-BE49-F238E27FC236}">
                <a16:creationId xmlns:a16="http://schemas.microsoft.com/office/drawing/2014/main" id="{5C291286-F584-7D68-9B1C-FFDA601F8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843558"/>
            <a:ext cx="4927090" cy="4147866"/>
          </a:xfrm>
          <a:prstGeom prst="rect">
            <a:avLst/>
          </a:prstGeom>
        </p:spPr>
      </p:pic>
    </p:spTree>
    <p:extLst>
      <p:ext uri="{BB962C8B-B14F-4D97-AF65-F5344CB8AC3E}">
        <p14:creationId xmlns:p14="http://schemas.microsoft.com/office/powerpoint/2010/main" val="7798046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83CBB-B797-B684-B407-C419BC9458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B28D154-01AC-E5AE-6CA3-BE32432C614E}"/>
              </a:ext>
            </a:extLst>
          </p:cNvPr>
          <p:cNvSpPr>
            <a:spLocks noGrp="1"/>
          </p:cNvSpPr>
          <p:nvPr>
            <p:ph type="title"/>
          </p:nvPr>
        </p:nvSpPr>
        <p:spPr>
          <a:xfrm>
            <a:off x="251520" y="852089"/>
            <a:ext cx="9145016" cy="432370"/>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t>16 amended acceptable solutions and verification methods</a:t>
            </a:r>
            <a:endParaRPr lang="en-US" sz="2800" b="0" spc="300" dirty="0">
              <a:latin typeface="+mn-lt"/>
            </a:endParaRPr>
          </a:p>
        </p:txBody>
      </p:sp>
      <p:pic>
        <p:nvPicPr>
          <p:cNvPr id="3" name="Picture 2" descr="A cover of a book&#10;&#10;AI-generated content may be incorrect.">
            <a:extLst>
              <a:ext uri="{FF2B5EF4-FFF2-40B4-BE49-F238E27FC236}">
                <a16:creationId xmlns:a16="http://schemas.microsoft.com/office/drawing/2014/main" id="{A070B539-E00C-3EFB-EE56-DE9CA197E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359177"/>
            <a:ext cx="900000" cy="1269521"/>
          </a:xfrm>
          <a:prstGeom prst="rect">
            <a:avLst/>
          </a:prstGeom>
          <a:ln w="6350">
            <a:solidFill>
              <a:schemeClr val="tx1"/>
            </a:solidFill>
          </a:ln>
        </p:spPr>
      </p:pic>
      <p:pic>
        <p:nvPicPr>
          <p:cNvPr id="8" name="Picture 7" descr="A book cover with text&#10;&#10;AI-generated content may be incorrect.">
            <a:extLst>
              <a:ext uri="{FF2B5EF4-FFF2-40B4-BE49-F238E27FC236}">
                <a16:creationId xmlns:a16="http://schemas.microsoft.com/office/drawing/2014/main" id="{AFB87120-92C6-D4E1-A231-6F195B182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1" y="1347614"/>
            <a:ext cx="900001" cy="1276138"/>
          </a:xfrm>
          <a:prstGeom prst="rect">
            <a:avLst/>
          </a:prstGeom>
          <a:ln w="6350">
            <a:solidFill>
              <a:schemeClr val="tx1"/>
            </a:solidFill>
          </a:ln>
        </p:spPr>
      </p:pic>
      <p:pic>
        <p:nvPicPr>
          <p:cNvPr id="10" name="Picture 9" descr="A cover of a book&#10;&#10;AI-generated content may be incorrect.">
            <a:extLst>
              <a:ext uri="{FF2B5EF4-FFF2-40B4-BE49-F238E27FC236}">
                <a16:creationId xmlns:a16="http://schemas.microsoft.com/office/drawing/2014/main" id="{CD9946EE-184A-F218-CE82-485A6862B2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3" y="1347614"/>
            <a:ext cx="900000" cy="1281818"/>
          </a:xfrm>
          <a:prstGeom prst="rect">
            <a:avLst/>
          </a:prstGeom>
          <a:ln w="6350">
            <a:solidFill>
              <a:schemeClr val="tx1"/>
            </a:solidFill>
          </a:ln>
        </p:spPr>
      </p:pic>
      <p:pic>
        <p:nvPicPr>
          <p:cNvPr id="20" name="Picture 19" descr="A cover of a book&#10;&#10;AI-generated content may be incorrect.">
            <a:extLst>
              <a:ext uri="{FF2B5EF4-FFF2-40B4-BE49-F238E27FC236}">
                <a16:creationId xmlns:a16="http://schemas.microsoft.com/office/drawing/2014/main" id="{2B522005-A1D0-E0A2-F41F-B250FBD9A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687" y="1347614"/>
            <a:ext cx="912016" cy="1276138"/>
          </a:xfrm>
          <a:prstGeom prst="rect">
            <a:avLst/>
          </a:prstGeom>
          <a:ln w="6350">
            <a:solidFill>
              <a:schemeClr val="tx1"/>
            </a:solidFill>
          </a:ln>
        </p:spPr>
      </p:pic>
      <p:pic>
        <p:nvPicPr>
          <p:cNvPr id="24" name="Picture 23" descr="A red cover with white text&#10;&#10;AI-generated content may be incorrect.">
            <a:extLst>
              <a:ext uri="{FF2B5EF4-FFF2-40B4-BE49-F238E27FC236}">
                <a16:creationId xmlns:a16="http://schemas.microsoft.com/office/drawing/2014/main" id="{CF87B095-34C0-A9FB-05D3-AF0B3D4965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300" y="1347614"/>
            <a:ext cx="900000" cy="1274055"/>
          </a:xfrm>
          <a:prstGeom prst="rect">
            <a:avLst/>
          </a:prstGeom>
          <a:ln w="6350">
            <a:solidFill>
              <a:schemeClr val="tx1"/>
            </a:solidFill>
          </a:ln>
        </p:spPr>
      </p:pic>
      <p:pic>
        <p:nvPicPr>
          <p:cNvPr id="22" name="Picture 21" descr="A brown rectangular object with white text&#10;&#10;AI-generated content may be incorrect.">
            <a:extLst>
              <a:ext uri="{FF2B5EF4-FFF2-40B4-BE49-F238E27FC236}">
                <a16:creationId xmlns:a16="http://schemas.microsoft.com/office/drawing/2014/main" id="{E6881EC3-5E86-FDCE-F083-D9497DF0FC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8897" y="1347614"/>
            <a:ext cx="906579" cy="1281084"/>
          </a:xfrm>
          <a:prstGeom prst="rect">
            <a:avLst/>
          </a:prstGeom>
          <a:ln w="6350">
            <a:solidFill>
              <a:schemeClr val="tx1"/>
            </a:solidFill>
          </a:ln>
        </p:spPr>
      </p:pic>
      <p:pic>
        <p:nvPicPr>
          <p:cNvPr id="25" name="Picture 24" descr="A red sign with white text&#10;&#10;AI-generated content may be incorrect.">
            <a:extLst>
              <a:ext uri="{FF2B5EF4-FFF2-40B4-BE49-F238E27FC236}">
                <a16:creationId xmlns:a16="http://schemas.microsoft.com/office/drawing/2014/main" id="{E60C40BF-45D4-E974-353C-92B273282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3711" y="1359177"/>
            <a:ext cx="903726" cy="1269521"/>
          </a:xfrm>
          <a:prstGeom prst="rect">
            <a:avLst/>
          </a:prstGeom>
          <a:ln w="6350">
            <a:solidFill>
              <a:schemeClr val="tx1"/>
            </a:solidFill>
          </a:ln>
        </p:spPr>
      </p:pic>
      <p:pic>
        <p:nvPicPr>
          <p:cNvPr id="27" name="Picture 26" descr="A red rectangular object with white text&#10;&#10;AI-generated content may be incorrect.">
            <a:extLst>
              <a:ext uri="{FF2B5EF4-FFF2-40B4-BE49-F238E27FC236}">
                <a16:creationId xmlns:a16="http://schemas.microsoft.com/office/drawing/2014/main" id="{3DA656D6-411A-36E8-2D6B-B52A0DCE01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65162" y="1359177"/>
            <a:ext cx="896662" cy="1266874"/>
          </a:xfrm>
          <a:prstGeom prst="rect">
            <a:avLst/>
          </a:prstGeom>
          <a:ln w="6350">
            <a:solidFill>
              <a:schemeClr val="tx1"/>
            </a:solidFill>
          </a:ln>
        </p:spPr>
      </p:pic>
      <p:pic>
        <p:nvPicPr>
          <p:cNvPr id="29" name="Picture 28" descr="A red cover with white text&#10;&#10;AI-generated content may be incorrect.">
            <a:extLst>
              <a:ext uri="{FF2B5EF4-FFF2-40B4-BE49-F238E27FC236}">
                <a16:creationId xmlns:a16="http://schemas.microsoft.com/office/drawing/2014/main" id="{66091ED9-0A8B-0C15-DCAE-631579E750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506" y="2727329"/>
            <a:ext cx="903726" cy="1282856"/>
          </a:xfrm>
          <a:prstGeom prst="rect">
            <a:avLst/>
          </a:prstGeom>
          <a:ln w="6350">
            <a:solidFill>
              <a:schemeClr val="tx1"/>
            </a:solidFill>
          </a:ln>
        </p:spPr>
      </p:pic>
      <p:pic>
        <p:nvPicPr>
          <p:cNvPr id="31" name="Picture 30" descr="A close-up of a text&#10;&#10;AI-generated content may be incorrect.">
            <a:extLst>
              <a:ext uri="{FF2B5EF4-FFF2-40B4-BE49-F238E27FC236}">
                <a16:creationId xmlns:a16="http://schemas.microsoft.com/office/drawing/2014/main" id="{E8838B1C-4499-87EF-01F5-5D4BB6FCA9E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3430" y="2734229"/>
            <a:ext cx="887444" cy="1258149"/>
          </a:xfrm>
          <a:prstGeom prst="rect">
            <a:avLst/>
          </a:prstGeom>
          <a:ln w="6350">
            <a:solidFill>
              <a:schemeClr val="tx1"/>
            </a:solidFill>
          </a:ln>
        </p:spPr>
      </p:pic>
      <p:pic>
        <p:nvPicPr>
          <p:cNvPr id="33" name="Picture 32" descr="A blue and white background with white text&#10;&#10;AI-generated content may be incorrect.">
            <a:extLst>
              <a:ext uri="{FF2B5EF4-FFF2-40B4-BE49-F238E27FC236}">
                <a16:creationId xmlns:a16="http://schemas.microsoft.com/office/drawing/2014/main" id="{44B29A7D-FABF-F092-59DA-1D7F6D6A6E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5179" y="2727330"/>
            <a:ext cx="900000" cy="1277566"/>
          </a:xfrm>
          <a:prstGeom prst="rect">
            <a:avLst/>
          </a:prstGeom>
          <a:ln w="6350">
            <a:solidFill>
              <a:schemeClr val="tx1"/>
            </a:solidFill>
          </a:ln>
        </p:spPr>
      </p:pic>
      <p:pic>
        <p:nvPicPr>
          <p:cNvPr id="35" name="Picture 34" descr="A blue and white background with text&#10;&#10;AI-generated content may be incorrect.">
            <a:extLst>
              <a:ext uri="{FF2B5EF4-FFF2-40B4-BE49-F238E27FC236}">
                <a16:creationId xmlns:a16="http://schemas.microsoft.com/office/drawing/2014/main" id="{11C7A589-F3D3-8997-1961-B8D3EDFE270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07687" y="2727329"/>
            <a:ext cx="900000" cy="1275474"/>
          </a:xfrm>
          <a:prstGeom prst="rect">
            <a:avLst/>
          </a:prstGeom>
          <a:ln w="6350">
            <a:solidFill>
              <a:schemeClr val="tx1"/>
            </a:solidFill>
          </a:ln>
        </p:spPr>
      </p:pic>
      <p:pic>
        <p:nvPicPr>
          <p:cNvPr id="37" name="Picture 36" descr="A close-up of a blue and white background&#10;&#10;AI-generated content may be incorrect.">
            <a:extLst>
              <a:ext uri="{FF2B5EF4-FFF2-40B4-BE49-F238E27FC236}">
                <a16:creationId xmlns:a16="http://schemas.microsoft.com/office/drawing/2014/main" id="{645C3C14-2FA1-DAC1-B2B3-19D39E01D0D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34492" y="2734228"/>
            <a:ext cx="907789" cy="1280713"/>
          </a:xfrm>
          <a:prstGeom prst="rect">
            <a:avLst/>
          </a:prstGeom>
          <a:ln w="6350">
            <a:solidFill>
              <a:schemeClr val="tx1"/>
            </a:solidFill>
          </a:ln>
        </p:spPr>
      </p:pic>
      <p:pic>
        <p:nvPicPr>
          <p:cNvPr id="39" name="Picture 38" descr="A blue cover with white text&#10;&#10;AI-generated content may be incorrect.">
            <a:extLst>
              <a:ext uri="{FF2B5EF4-FFF2-40B4-BE49-F238E27FC236}">
                <a16:creationId xmlns:a16="http://schemas.microsoft.com/office/drawing/2014/main" id="{1D9862A1-381F-3D90-66E3-DF1B1776D20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48823" y="2734229"/>
            <a:ext cx="911080" cy="1282855"/>
          </a:xfrm>
          <a:prstGeom prst="rect">
            <a:avLst/>
          </a:prstGeom>
          <a:ln w="6350">
            <a:solidFill>
              <a:schemeClr val="tx1"/>
            </a:solidFill>
          </a:ln>
        </p:spPr>
      </p:pic>
      <p:pic>
        <p:nvPicPr>
          <p:cNvPr id="41" name="Picture 40" descr="A blue background with white text&#10;&#10;AI-generated content may be incorrect.">
            <a:extLst>
              <a:ext uri="{FF2B5EF4-FFF2-40B4-BE49-F238E27FC236}">
                <a16:creationId xmlns:a16="http://schemas.microsoft.com/office/drawing/2014/main" id="{DCAEE0CA-FAA1-FE4B-F084-523B0294125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52766" y="2752868"/>
            <a:ext cx="878960" cy="1247700"/>
          </a:xfrm>
          <a:prstGeom prst="rect">
            <a:avLst/>
          </a:prstGeom>
          <a:ln w="6350">
            <a:solidFill>
              <a:schemeClr val="tx1"/>
            </a:solidFill>
          </a:ln>
        </p:spPr>
      </p:pic>
      <p:pic>
        <p:nvPicPr>
          <p:cNvPr id="43" name="Picture 42" descr="A green cover with white text&#10;&#10;AI-generated content may be incorrect.">
            <a:extLst>
              <a:ext uri="{FF2B5EF4-FFF2-40B4-BE49-F238E27FC236}">
                <a16:creationId xmlns:a16="http://schemas.microsoft.com/office/drawing/2014/main" id="{218CD330-FF90-3AB0-6E1F-9A9EF547661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79572" y="2752868"/>
            <a:ext cx="896662" cy="1265942"/>
          </a:xfrm>
          <a:prstGeom prst="rect">
            <a:avLst/>
          </a:prstGeom>
          <a:ln w="6350">
            <a:solidFill>
              <a:schemeClr val="tx1"/>
            </a:solidFill>
          </a:ln>
        </p:spPr>
      </p:pic>
      <p:sp>
        <p:nvSpPr>
          <p:cNvPr id="2" name="TextBox 1">
            <a:extLst>
              <a:ext uri="{FF2B5EF4-FFF2-40B4-BE49-F238E27FC236}">
                <a16:creationId xmlns:a16="http://schemas.microsoft.com/office/drawing/2014/main" id="{E4037DCF-7E23-1697-C10D-7703836DC15E}"/>
              </a:ext>
            </a:extLst>
          </p:cNvPr>
          <p:cNvSpPr txBox="1"/>
          <p:nvPr/>
        </p:nvSpPr>
        <p:spPr>
          <a:xfrm>
            <a:off x="539552" y="4173706"/>
            <a:ext cx="8136904" cy="523220"/>
          </a:xfrm>
          <a:prstGeom prst="rect">
            <a:avLst/>
          </a:prstGeom>
          <a:noFill/>
        </p:spPr>
        <p:txBody>
          <a:bodyPr wrap="square" rtlCol="0">
            <a:spAutoFit/>
          </a:bodyPr>
          <a:lstStyle/>
          <a:p>
            <a:r>
              <a:rPr lang="en-NZ" sz="1400" dirty="0"/>
              <a:t>Previous versions of the acceptable solutions and verification methods can continue to be used for </a:t>
            </a:r>
            <a:br>
              <a:rPr lang="en-NZ" sz="1400" dirty="0"/>
            </a:br>
            <a:r>
              <a:rPr lang="en-NZ" sz="1400" dirty="0"/>
              <a:t>12 months until 31 July 2026.</a:t>
            </a:r>
          </a:p>
        </p:txBody>
      </p:sp>
    </p:spTree>
    <p:extLst>
      <p:ext uri="{BB962C8B-B14F-4D97-AF65-F5344CB8AC3E}">
        <p14:creationId xmlns:p14="http://schemas.microsoft.com/office/powerpoint/2010/main" val="2343018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658F-D1AF-AE11-57F2-0517E746125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34646E7-05CD-C0AF-CFE9-B443FD6354FC}"/>
              </a:ext>
            </a:extLst>
          </p:cNvPr>
          <p:cNvSpPr>
            <a:spLocks noGrp="1"/>
          </p:cNvSpPr>
          <p:nvPr>
            <p:ph type="title"/>
          </p:nvPr>
        </p:nvSpPr>
        <p:spPr>
          <a:xfrm>
            <a:off x="395536" y="852089"/>
            <a:ext cx="8593301" cy="432370"/>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t>Acceptable solutions and verification methods</a:t>
            </a:r>
            <a:endParaRPr lang="en-US" sz="2800" b="0" spc="300" dirty="0">
              <a:latin typeface="+mn-lt"/>
            </a:endParaRPr>
          </a:p>
        </p:txBody>
      </p:sp>
      <p:sp>
        <p:nvSpPr>
          <p:cNvPr id="6" name="TextBox 5">
            <a:extLst>
              <a:ext uri="{FF2B5EF4-FFF2-40B4-BE49-F238E27FC236}">
                <a16:creationId xmlns:a16="http://schemas.microsoft.com/office/drawing/2014/main" id="{E5129810-8E4A-1EAD-62A8-92A2FD2C4BB4}"/>
              </a:ext>
            </a:extLst>
          </p:cNvPr>
          <p:cNvSpPr txBox="1"/>
          <p:nvPr/>
        </p:nvSpPr>
        <p:spPr>
          <a:xfrm>
            <a:off x="587833" y="4196471"/>
            <a:ext cx="8393424" cy="338554"/>
          </a:xfrm>
          <a:prstGeom prst="rect">
            <a:avLst/>
          </a:prstGeom>
          <a:noFill/>
        </p:spPr>
        <p:txBody>
          <a:bodyPr wrap="square" rtlCol="0">
            <a:spAutoFit/>
          </a:bodyPr>
          <a:lstStyle/>
          <a:p>
            <a:r>
              <a:rPr lang="en-NZ" sz="1600" dirty="0"/>
              <a:t>www.building.govt.nz/bcu25</a:t>
            </a:r>
          </a:p>
        </p:txBody>
      </p:sp>
      <p:grpSp>
        <p:nvGrpSpPr>
          <p:cNvPr id="5" name="Group 4" descr="New layout&#10;Since 2021, MBIE has been publishing new editions of the acceptable solutions and verification methods in an updated document format. The new format has a consistent layout and structure and should be easier to use in an electronic format. Consequently, headings and paragraph numbers in B1/AS1 have changed to fit in the new layout.">
            <a:extLst>
              <a:ext uri="{FF2B5EF4-FFF2-40B4-BE49-F238E27FC236}">
                <a16:creationId xmlns:a16="http://schemas.microsoft.com/office/drawing/2014/main" id="{EDE4978A-9136-5437-A743-D2F8CB2A0619}"/>
              </a:ext>
            </a:extLst>
          </p:cNvPr>
          <p:cNvGrpSpPr/>
          <p:nvPr/>
        </p:nvGrpSpPr>
        <p:grpSpPr>
          <a:xfrm>
            <a:off x="681958" y="1422145"/>
            <a:ext cx="5594351" cy="719455"/>
            <a:chOff x="0" y="104775"/>
            <a:chExt cx="5594374" cy="719455"/>
          </a:xfrm>
        </p:grpSpPr>
        <p:pic>
          <p:nvPicPr>
            <p:cNvPr id="11" name="Picture 10">
              <a:extLst>
                <a:ext uri="{FF2B5EF4-FFF2-40B4-BE49-F238E27FC236}">
                  <a16:creationId xmlns:a16="http://schemas.microsoft.com/office/drawing/2014/main" id="{FFB1B6B2-6E9A-FDDE-56A1-060680F0B0FE}"/>
                </a:ext>
                <a:ext uri="{C183D7F6-B498-43B3-948B-1728B52AA6E4}">
                  <adec:decorative xmlns:adec="http://schemas.microsoft.com/office/drawing/2017/decorative" val="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4775"/>
              <a:ext cx="719455" cy="719455"/>
            </a:xfrm>
            <a:prstGeom prst="rect">
              <a:avLst/>
            </a:prstGeom>
            <a:noFill/>
            <a:ln>
              <a:noFill/>
            </a:ln>
          </p:spPr>
        </p:pic>
        <p:sp>
          <p:nvSpPr>
            <p:cNvPr id="12" name="Text Box 2">
              <a:extLst>
                <a:ext uri="{FF2B5EF4-FFF2-40B4-BE49-F238E27FC236}">
                  <a16:creationId xmlns:a16="http://schemas.microsoft.com/office/drawing/2014/main" id="{C7CF240A-8A6F-F58E-A2BE-BFCEE3C9E170}"/>
                </a:ext>
              </a:extLst>
            </p:cNvPr>
            <p:cNvSpPr txBox="1"/>
            <p:nvPr/>
          </p:nvSpPr>
          <p:spPr>
            <a:xfrm>
              <a:off x="914374" y="260368"/>
              <a:ext cx="4680000" cy="3385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b="1" dirty="0">
                  <a:effectLst/>
                  <a:latin typeface="+mj-lt"/>
                  <a:ea typeface="Calibri" panose="020F0502020204030204" pitchFamily="34" charset="0"/>
                  <a:cs typeface="Times New Roman" panose="02020603050405020304" pitchFamily="18" charset="0"/>
                </a:rPr>
                <a:t>New layout</a:t>
              </a:r>
              <a:endParaRPr lang="en-NZ" dirty="0">
                <a:effectLst/>
                <a:latin typeface="+mj-lt"/>
                <a:ea typeface="Calibri" panose="020F0502020204030204" pitchFamily="34" charset="0"/>
                <a:cs typeface="Times New Roman" panose="02020603050405020304" pitchFamily="18" charset="0"/>
              </a:endParaRPr>
            </a:p>
          </p:txBody>
        </p:sp>
      </p:grpSp>
      <p:grpSp>
        <p:nvGrpSpPr>
          <p:cNvPr id="13" name="Group 12" descr="Building Product Specifications&#10;The acceptable solution now includes references to the Building Product Specifications. Further information on the Building Product Specifications and what purposes it is used for are provided in the acceptable solution.">
            <a:extLst>
              <a:ext uri="{FF2B5EF4-FFF2-40B4-BE49-F238E27FC236}">
                <a16:creationId xmlns:a16="http://schemas.microsoft.com/office/drawing/2014/main" id="{C83D664E-5126-6C4B-B1D8-556A6A8DB2FF}"/>
              </a:ext>
            </a:extLst>
          </p:cNvPr>
          <p:cNvGrpSpPr/>
          <p:nvPr/>
        </p:nvGrpSpPr>
        <p:grpSpPr>
          <a:xfrm>
            <a:off x="626492" y="2401369"/>
            <a:ext cx="5613036" cy="719455"/>
            <a:chOff x="0" y="57150"/>
            <a:chExt cx="5613087" cy="719455"/>
          </a:xfrm>
        </p:grpSpPr>
        <p:sp>
          <p:nvSpPr>
            <p:cNvPr id="14" name="Text Box 2">
              <a:extLst>
                <a:ext uri="{FF2B5EF4-FFF2-40B4-BE49-F238E27FC236}">
                  <a16:creationId xmlns:a16="http://schemas.microsoft.com/office/drawing/2014/main" id="{B44C879E-26D6-0EBA-FB78-888000861923}"/>
                </a:ext>
              </a:extLst>
            </p:cNvPr>
            <p:cNvSpPr txBox="1"/>
            <p:nvPr/>
          </p:nvSpPr>
          <p:spPr>
            <a:xfrm>
              <a:off x="933087" y="273087"/>
              <a:ext cx="4680000" cy="338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b="1" dirty="0">
                  <a:effectLst/>
                  <a:latin typeface="+mj-lt"/>
                  <a:ea typeface="Calibri" panose="020F0502020204030204" pitchFamily="34" charset="0"/>
                  <a:cs typeface="Times New Roman" panose="02020603050405020304" pitchFamily="18" charset="0"/>
                </a:rPr>
                <a:t>Building Product Specifications</a:t>
              </a:r>
              <a:endParaRPr lang="en-NZ" dirty="0">
                <a:effectLst/>
                <a:latin typeface="+mj-l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46A07311-FFEC-A52B-A4E0-C956427D1BC5}"/>
                </a:ex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7150"/>
              <a:ext cx="984250" cy="719455"/>
            </a:xfrm>
            <a:prstGeom prst="rect">
              <a:avLst/>
            </a:prstGeom>
            <a:noFill/>
            <a:ln>
              <a:noFill/>
            </a:ln>
          </p:spPr>
        </p:pic>
      </p:grpSp>
      <p:grpSp>
        <p:nvGrpSpPr>
          <p:cNvPr id="16" name="Group 15" descr="Minor amendments that do not affect the level of performance&#10;Other minor amendments have been made to the acceptable solution that do not affect the level of performance require but may assist in the interpretation and use of the document. This includes corrections for typos, grammar, formatting, cross-references,  and punctuation. Since B1/AS1 has remained in the same edition since 1992, the document has also been revised to reflect current practices for drafting the text and written into sentence and paragraph format.">
            <a:extLst>
              <a:ext uri="{FF2B5EF4-FFF2-40B4-BE49-F238E27FC236}">
                <a16:creationId xmlns:a16="http://schemas.microsoft.com/office/drawing/2014/main" id="{1811BCF6-DAD5-FF7C-7FC4-E6F5FCA47470}"/>
              </a:ext>
            </a:extLst>
          </p:cNvPr>
          <p:cNvGrpSpPr/>
          <p:nvPr/>
        </p:nvGrpSpPr>
        <p:grpSpPr>
          <a:xfrm>
            <a:off x="648915" y="3363838"/>
            <a:ext cx="7239118" cy="719325"/>
            <a:chOff x="0" y="95097"/>
            <a:chExt cx="7239118" cy="719455"/>
          </a:xfrm>
        </p:grpSpPr>
        <p:sp>
          <p:nvSpPr>
            <p:cNvPr id="17" name="Text Box 2">
              <a:extLst>
                <a:ext uri="{FF2B5EF4-FFF2-40B4-BE49-F238E27FC236}">
                  <a16:creationId xmlns:a16="http://schemas.microsoft.com/office/drawing/2014/main" id="{0C5D05B7-7F6E-9FB4-6663-9D437AF9F69F}"/>
                </a:ext>
                <a:ext uri="{C183D7F6-B498-43B3-948B-1728B52AA6E4}">
                  <adec:decorative xmlns:adec="http://schemas.microsoft.com/office/drawing/2017/decorative" val="1"/>
                </a:ext>
              </a:extLst>
            </p:cNvPr>
            <p:cNvSpPr txBox="1"/>
            <p:nvPr/>
          </p:nvSpPr>
          <p:spPr>
            <a:xfrm>
              <a:off x="912717" y="285516"/>
              <a:ext cx="6326401" cy="3386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b="1" dirty="0">
                  <a:effectLst/>
                  <a:latin typeface="+mj-lt"/>
                  <a:ea typeface="Calibri" panose="020F0502020204030204" pitchFamily="34" charset="0"/>
                  <a:cs typeface="Times New Roman" panose="02020603050405020304" pitchFamily="18" charset="0"/>
                </a:rPr>
                <a:t>Minor amendments that do not affect the level of performance</a:t>
              </a:r>
              <a:endParaRPr lang="en-NZ" dirty="0">
                <a:effectLst/>
                <a:latin typeface="+mj-l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1577805F-6B41-45D1-D638-964B6B60CFA7}"/>
                </a:ext>
                <a:ext uri="{C183D7F6-B498-43B3-948B-1728B52AA6E4}">
                  <adec:decorative xmlns:adec="http://schemas.microsoft.com/office/drawing/2017/decorative" val="1"/>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5097"/>
              <a:ext cx="719455" cy="719455"/>
            </a:xfrm>
            <a:prstGeom prst="rect">
              <a:avLst/>
            </a:prstGeom>
            <a:noFill/>
            <a:ln>
              <a:noFill/>
            </a:ln>
          </p:spPr>
        </p:pic>
      </p:grpSp>
    </p:spTree>
    <p:extLst>
      <p:ext uri="{BB962C8B-B14F-4D97-AF65-F5344CB8AC3E}">
        <p14:creationId xmlns:p14="http://schemas.microsoft.com/office/powerpoint/2010/main" val="3255969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9A1C1-BA01-D26F-B2CC-40EDB39E3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14D88-F42C-E555-EC11-2B4C7DC8683D}"/>
              </a:ext>
            </a:extLst>
          </p:cNvPr>
          <p:cNvSpPr>
            <a:spLocks noGrp="1"/>
          </p:cNvSpPr>
          <p:nvPr>
            <p:ph type="title"/>
          </p:nvPr>
        </p:nvSpPr>
        <p:spPr>
          <a:xfrm>
            <a:off x="457200" y="714699"/>
            <a:ext cx="8686800" cy="652735"/>
          </a:xfrm>
        </p:spPr>
        <p:txBody>
          <a:bodyPr>
            <a:normAutofit/>
          </a:bodyPr>
          <a:lstStyle/>
          <a:p>
            <a:r>
              <a:rPr lang="en-NZ" sz="2800" dirty="0"/>
              <a:t>New document layout</a:t>
            </a:r>
          </a:p>
        </p:txBody>
      </p:sp>
      <p:pic>
        <p:nvPicPr>
          <p:cNvPr id="10" name="Picture 9" descr="A screenshot of a computer&#10;&#10;AI-generated content may be incorrect.">
            <a:extLst>
              <a:ext uri="{FF2B5EF4-FFF2-40B4-BE49-F238E27FC236}">
                <a16:creationId xmlns:a16="http://schemas.microsoft.com/office/drawing/2014/main" id="{5E965AFA-BDE1-2BEA-DD9D-C4D92949C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14" y="1563639"/>
            <a:ext cx="2181112" cy="3093365"/>
          </a:xfrm>
          <a:prstGeom prst="rect">
            <a:avLst/>
          </a:prstGeom>
          <a:ln w="6350">
            <a:solidFill>
              <a:schemeClr val="tx1"/>
            </a:solidFill>
          </a:ln>
        </p:spPr>
      </p:pic>
      <p:pic>
        <p:nvPicPr>
          <p:cNvPr id="16" name="Picture 15" descr="A document with text on it&#10;&#10;AI-generated content may be incorrect.">
            <a:extLst>
              <a:ext uri="{FF2B5EF4-FFF2-40B4-BE49-F238E27FC236}">
                <a16:creationId xmlns:a16="http://schemas.microsoft.com/office/drawing/2014/main" id="{2FFB4073-4206-7F81-125D-DD09ADB4C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722" y="1563638"/>
            <a:ext cx="2193326" cy="3093365"/>
          </a:xfrm>
          <a:prstGeom prst="rect">
            <a:avLst/>
          </a:prstGeom>
          <a:ln w="6350">
            <a:solidFill>
              <a:schemeClr val="tx1"/>
            </a:solidFill>
          </a:ln>
        </p:spPr>
      </p:pic>
      <p:sp>
        <p:nvSpPr>
          <p:cNvPr id="19" name="Text Box 2">
            <a:extLst>
              <a:ext uri="{FF2B5EF4-FFF2-40B4-BE49-F238E27FC236}">
                <a16:creationId xmlns:a16="http://schemas.microsoft.com/office/drawing/2014/main" id="{B8205A17-D30B-E76C-B7A0-0C2D09A3059E}"/>
              </a:ext>
            </a:extLst>
          </p:cNvPr>
          <p:cNvSpPr txBox="1"/>
          <p:nvPr/>
        </p:nvSpPr>
        <p:spPr>
          <a:xfrm>
            <a:off x="457200" y="1198308"/>
            <a:ext cx="4679957" cy="338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dirty="0">
                <a:latin typeface="+mj-lt"/>
                <a:ea typeface="Calibri" panose="020F0502020204030204" pitchFamily="34" charset="0"/>
                <a:cs typeface="Times New Roman" panose="02020603050405020304" pitchFamily="18" charset="0"/>
              </a:rPr>
              <a:t>Front of document</a:t>
            </a:r>
            <a:endParaRPr lang="en-NZ" dirty="0">
              <a:effectLst/>
              <a:latin typeface="+mj-lt"/>
              <a:ea typeface="Calibri" panose="020F0502020204030204" pitchFamily="34" charset="0"/>
              <a:cs typeface="Times New Roman" panose="02020603050405020304" pitchFamily="18" charset="0"/>
            </a:endParaRPr>
          </a:p>
        </p:txBody>
      </p:sp>
      <p:pic>
        <p:nvPicPr>
          <p:cNvPr id="3" name="Picture 2" descr="A close-up of a text&#10;&#10;AI-generated content may be incorrect.">
            <a:extLst>
              <a:ext uri="{FF2B5EF4-FFF2-40B4-BE49-F238E27FC236}">
                <a16:creationId xmlns:a16="http://schemas.microsoft.com/office/drawing/2014/main" id="{DAB87C3E-7E64-797B-DED0-F1B092C42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26" y="3693559"/>
            <a:ext cx="3672408" cy="966423"/>
          </a:xfrm>
          <a:prstGeom prst="rect">
            <a:avLst/>
          </a:prstGeom>
        </p:spPr>
      </p:pic>
      <p:sp>
        <p:nvSpPr>
          <p:cNvPr id="4" name="Text Box 2">
            <a:extLst>
              <a:ext uri="{FF2B5EF4-FFF2-40B4-BE49-F238E27FC236}">
                <a16:creationId xmlns:a16="http://schemas.microsoft.com/office/drawing/2014/main" id="{EFEBBE94-BB47-50BE-6F3A-E477EA9B3657}"/>
              </a:ext>
            </a:extLst>
          </p:cNvPr>
          <p:cNvSpPr txBox="1"/>
          <p:nvPr/>
        </p:nvSpPr>
        <p:spPr>
          <a:xfrm>
            <a:off x="5127617" y="3370870"/>
            <a:ext cx="5040560" cy="3226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sz="1400" dirty="0">
                <a:latin typeface="Aptos" panose="020B0004020202020204" pitchFamily="34" charset="0"/>
                <a:ea typeface="Calibri" panose="020F0502020204030204" pitchFamily="34" charset="0"/>
                <a:cs typeface="Times New Roman" panose="02020603050405020304" pitchFamily="18" charset="0"/>
              </a:rPr>
              <a:t>Example of heading structure:</a:t>
            </a:r>
          </a:p>
        </p:txBody>
      </p:sp>
    </p:spTree>
    <p:extLst>
      <p:ext uri="{BB962C8B-B14F-4D97-AF65-F5344CB8AC3E}">
        <p14:creationId xmlns:p14="http://schemas.microsoft.com/office/powerpoint/2010/main" val="923968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3C974-2199-3E1E-E95E-39E2F7FCE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F380D-97A0-D92F-2089-C427D463401E}"/>
              </a:ext>
            </a:extLst>
          </p:cNvPr>
          <p:cNvSpPr>
            <a:spLocks noGrp="1"/>
          </p:cNvSpPr>
          <p:nvPr>
            <p:ph type="title"/>
          </p:nvPr>
        </p:nvSpPr>
        <p:spPr>
          <a:xfrm>
            <a:off x="457200" y="714699"/>
            <a:ext cx="8686800" cy="652735"/>
          </a:xfrm>
        </p:spPr>
        <p:txBody>
          <a:bodyPr>
            <a:normAutofit/>
          </a:bodyPr>
          <a:lstStyle/>
          <a:p>
            <a:r>
              <a:rPr lang="en-NZ" sz="2800" dirty="0"/>
              <a:t>New document layout</a:t>
            </a:r>
          </a:p>
        </p:txBody>
      </p:sp>
      <p:pic>
        <p:nvPicPr>
          <p:cNvPr id="18" name="Picture 17" descr="A close-up of a document&#10;&#10;AI-generated content may be incorrect.">
            <a:extLst>
              <a:ext uri="{FF2B5EF4-FFF2-40B4-BE49-F238E27FC236}">
                <a16:creationId xmlns:a16="http://schemas.microsoft.com/office/drawing/2014/main" id="{1CF58460-D7F9-463A-50AB-6C6E4A9C5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526656"/>
            <a:ext cx="2304256" cy="3265093"/>
          </a:xfrm>
          <a:prstGeom prst="rect">
            <a:avLst/>
          </a:prstGeom>
          <a:ln w="6350">
            <a:solidFill>
              <a:schemeClr val="tx1"/>
            </a:solidFill>
          </a:ln>
        </p:spPr>
      </p:pic>
      <p:sp>
        <p:nvSpPr>
          <p:cNvPr id="20" name="Text Box 2">
            <a:extLst>
              <a:ext uri="{FF2B5EF4-FFF2-40B4-BE49-F238E27FC236}">
                <a16:creationId xmlns:a16="http://schemas.microsoft.com/office/drawing/2014/main" id="{77398CF0-D8C5-DCE3-C7F3-739568CC521A}"/>
              </a:ext>
            </a:extLst>
          </p:cNvPr>
          <p:cNvSpPr txBox="1"/>
          <p:nvPr/>
        </p:nvSpPr>
        <p:spPr>
          <a:xfrm>
            <a:off x="6269134" y="1183952"/>
            <a:ext cx="2304256" cy="338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200"/>
              </a:spcAft>
              <a:buNone/>
            </a:pPr>
            <a:r>
              <a:rPr lang="en-NZ" dirty="0">
                <a:latin typeface="+mj-lt"/>
                <a:ea typeface="Calibri" panose="020F0502020204030204" pitchFamily="34" charset="0"/>
                <a:cs typeface="Times New Roman" panose="02020603050405020304" pitchFamily="18" charset="0"/>
              </a:rPr>
              <a:t>Appendices at the end </a:t>
            </a:r>
            <a:endParaRPr lang="en-NZ" dirty="0">
              <a:effectLst/>
              <a:latin typeface="+mj-lt"/>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D681E3D7-1098-17BE-B65A-8ED086AC4678}"/>
              </a:ext>
            </a:extLst>
          </p:cNvPr>
          <p:cNvSpPr txBox="1"/>
          <p:nvPr/>
        </p:nvSpPr>
        <p:spPr>
          <a:xfrm>
            <a:off x="457200" y="1198308"/>
            <a:ext cx="4679957" cy="338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dirty="0">
                <a:latin typeface="+mj-lt"/>
                <a:ea typeface="Calibri" panose="020F0502020204030204" pitchFamily="34" charset="0"/>
                <a:cs typeface="Times New Roman" panose="02020603050405020304" pitchFamily="18" charset="0"/>
              </a:rPr>
              <a:t>Introduction</a:t>
            </a:r>
            <a:endParaRPr lang="en-NZ" dirty="0">
              <a:effectLst/>
              <a:latin typeface="+mj-lt"/>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BBBAAB93-621F-68BA-B159-8FCB657153E2}"/>
              </a:ext>
            </a:extLst>
          </p:cNvPr>
          <p:cNvSpPr txBox="1"/>
          <p:nvPr/>
        </p:nvSpPr>
        <p:spPr>
          <a:xfrm>
            <a:off x="2910082" y="2015221"/>
            <a:ext cx="2892166" cy="15792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buNone/>
            </a:pPr>
            <a:r>
              <a:rPr lang="en-NZ" sz="1400" b="1" dirty="0">
                <a:latin typeface="Aptos" panose="020B0004020202020204" pitchFamily="34" charset="0"/>
                <a:ea typeface="Calibri" panose="020F0502020204030204" pitchFamily="34" charset="0"/>
                <a:cs typeface="Times New Roman" panose="02020603050405020304" pitchFamily="18" charset="0"/>
              </a:rPr>
              <a:t>Part 1. General</a:t>
            </a:r>
          </a:p>
          <a:p>
            <a:pPr>
              <a:spcAft>
                <a:spcPts val="200"/>
              </a:spcAft>
              <a:buNone/>
            </a:pPr>
            <a:r>
              <a:rPr lang="en-NZ" sz="1400" dirty="0">
                <a:effectLst/>
                <a:latin typeface="Aptos" panose="020B0004020202020204" pitchFamily="34" charset="0"/>
                <a:ea typeface="Calibri" panose="020F0502020204030204" pitchFamily="34" charset="0"/>
                <a:cs typeface="Times New Roman" panose="02020603050405020304" pitchFamily="18" charset="0"/>
              </a:rPr>
              <a:t>1.1 Introduction</a:t>
            </a:r>
          </a:p>
          <a:p>
            <a:pPr>
              <a:spcAft>
                <a:spcPts val="200"/>
              </a:spcAft>
              <a:buNone/>
            </a:pPr>
            <a:r>
              <a:rPr lang="en-NZ" sz="1400" dirty="0">
                <a:latin typeface="Aptos" panose="020B0004020202020204" pitchFamily="34" charset="0"/>
                <a:ea typeface="Calibri" panose="020F0502020204030204" pitchFamily="34" charset="0"/>
                <a:cs typeface="Times New Roman" panose="02020603050405020304" pitchFamily="18" charset="0"/>
              </a:rPr>
              <a:t>1.1.1 Scope of this document</a:t>
            </a:r>
          </a:p>
          <a:p>
            <a:pPr>
              <a:spcAft>
                <a:spcPts val="200"/>
              </a:spcAft>
              <a:buNone/>
            </a:pPr>
            <a:r>
              <a:rPr lang="en-NZ" sz="1400" dirty="0">
                <a:effectLst/>
                <a:latin typeface="Aptos" panose="020B0004020202020204" pitchFamily="34" charset="0"/>
                <a:ea typeface="Calibri" panose="020F0502020204030204" pitchFamily="34" charset="0"/>
                <a:cs typeface="Times New Roman" panose="02020603050405020304" pitchFamily="18" charset="0"/>
              </a:rPr>
              <a:t>1.1.2 Items outside the scope of this document</a:t>
            </a:r>
          </a:p>
          <a:p>
            <a:pPr>
              <a:spcAft>
                <a:spcPts val="200"/>
              </a:spcAft>
              <a:buNone/>
            </a:pPr>
            <a:r>
              <a:rPr lang="en-NZ" sz="1400" dirty="0">
                <a:latin typeface="Aptos" panose="020B0004020202020204" pitchFamily="34" charset="0"/>
                <a:ea typeface="Calibri" panose="020F0502020204030204" pitchFamily="34" charset="0"/>
                <a:cs typeface="Times New Roman" panose="02020603050405020304" pitchFamily="18" charset="0"/>
              </a:rPr>
              <a:t>1.1.3 Compliance pathway</a:t>
            </a:r>
          </a:p>
        </p:txBody>
      </p:sp>
      <p:pic>
        <p:nvPicPr>
          <p:cNvPr id="23" name="Picture 22" descr="A document with text on it&#10;&#10;AI-generated content may be incorrect.">
            <a:extLst>
              <a:ext uri="{FF2B5EF4-FFF2-40B4-BE49-F238E27FC236}">
                <a16:creationId xmlns:a16="http://schemas.microsoft.com/office/drawing/2014/main" id="{7C3ECF30-4EA4-1727-717C-289FB6B5D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564756"/>
            <a:ext cx="2364418" cy="3353339"/>
          </a:xfrm>
          <a:prstGeom prst="rect">
            <a:avLst/>
          </a:prstGeom>
          <a:ln w="6350">
            <a:solidFill>
              <a:schemeClr val="tx1"/>
            </a:solidFill>
          </a:ln>
        </p:spPr>
      </p:pic>
    </p:spTree>
    <p:extLst>
      <p:ext uri="{BB962C8B-B14F-4D97-AF65-F5344CB8AC3E}">
        <p14:creationId xmlns:p14="http://schemas.microsoft.com/office/powerpoint/2010/main" val="5121279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0BB9-1E99-9EB6-D808-9DD63F28B55A}"/>
              </a:ext>
            </a:extLst>
          </p:cNvPr>
          <p:cNvSpPr>
            <a:spLocks noGrp="1"/>
          </p:cNvSpPr>
          <p:nvPr>
            <p:ph type="title"/>
          </p:nvPr>
        </p:nvSpPr>
        <p:spPr>
          <a:xfrm>
            <a:off x="457200" y="714699"/>
            <a:ext cx="8686800" cy="652735"/>
          </a:xfrm>
        </p:spPr>
        <p:txBody>
          <a:bodyPr>
            <a:normAutofit/>
          </a:bodyPr>
          <a:lstStyle/>
          <a:p>
            <a:r>
              <a:rPr lang="en-NZ" sz="2800" dirty="0"/>
              <a:t>Republished without references to the BPS</a:t>
            </a:r>
          </a:p>
        </p:txBody>
      </p:sp>
      <p:pic>
        <p:nvPicPr>
          <p:cNvPr id="3" name="Picture 2" descr="A blue and white background with white text&#10;&#10;AI-generated content may be incorrect.">
            <a:extLst>
              <a:ext uri="{FF2B5EF4-FFF2-40B4-BE49-F238E27FC236}">
                <a16:creationId xmlns:a16="http://schemas.microsoft.com/office/drawing/2014/main" id="{B8A78DDC-7738-2BEF-AD50-C68074A0A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699960"/>
            <a:ext cx="1656184" cy="2350983"/>
          </a:xfrm>
          <a:prstGeom prst="rect">
            <a:avLst/>
          </a:prstGeom>
          <a:ln w="6350">
            <a:solidFill>
              <a:schemeClr val="tx1"/>
            </a:solidFill>
          </a:ln>
        </p:spPr>
      </p:pic>
      <p:pic>
        <p:nvPicPr>
          <p:cNvPr id="4" name="Picture 3" descr="A blue and white background with text&#10;&#10;AI-generated content may be incorrect.">
            <a:extLst>
              <a:ext uri="{FF2B5EF4-FFF2-40B4-BE49-F238E27FC236}">
                <a16:creationId xmlns:a16="http://schemas.microsoft.com/office/drawing/2014/main" id="{4AB6104A-67A8-5DD5-67D7-3BBC8C0BC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667" y="1708727"/>
            <a:ext cx="1658900" cy="2350982"/>
          </a:xfrm>
          <a:prstGeom prst="rect">
            <a:avLst/>
          </a:prstGeom>
          <a:ln w="6350">
            <a:solidFill>
              <a:schemeClr val="tx1"/>
            </a:solidFill>
          </a:ln>
        </p:spPr>
      </p:pic>
      <p:pic>
        <p:nvPicPr>
          <p:cNvPr id="5" name="Picture 4" descr="A blue background with white text&#10;&#10;AI-generated content may be incorrect.">
            <a:extLst>
              <a:ext uri="{FF2B5EF4-FFF2-40B4-BE49-F238E27FC236}">
                <a16:creationId xmlns:a16="http://schemas.microsoft.com/office/drawing/2014/main" id="{91AF75FF-D8FC-D5E7-0875-70DB6953F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4242" y="1708725"/>
            <a:ext cx="1656184" cy="2350984"/>
          </a:xfrm>
          <a:prstGeom prst="rect">
            <a:avLst/>
          </a:prstGeom>
          <a:ln w="6350">
            <a:solidFill>
              <a:schemeClr val="tx1"/>
            </a:solidFill>
          </a:ln>
        </p:spPr>
      </p:pic>
      <p:sp>
        <p:nvSpPr>
          <p:cNvPr id="6" name="Content Placeholder 9">
            <a:extLst>
              <a:ext uri="{FF2B5EF4-FFF2-40B4-BE49-F238E27FC236}">
                <a16:creationId xmlns:a16="http://schemas.microsoft.com/office/drawing/2014/main" id="{89E54FD5-FDB4-9590-8EE7-CA7ACA30A463}"/>
              </a:ext>
            </a:extLst>
          </p:cNvPr>
          <p:cNvSpPr txBox="1">
            <a:spLocks noGrp="1"/>
          </p:cNvSpPr>
          <p:nvPr>
            <p:ph idx="1"/>
          </p:nvPr>
        </p:nvSpPr>
        <p:spPr>
          <a:xfrm>
            <a:off x="3232420" y="1372772"/>
            <a:ext cx="878960" cy="315407"/>
          </a:xfrm>
          <a:prstGeom prst="rect">
            <a:avLst/>
          </a:prstGeom>
          <a:noFill/>
        </p:spPr>
        <p:txBody>
          <a:bodyPr wrap="square" rtlCol="0">
            <a:spAutoFit/>
          </a:bodyPr>
          <a:lstStyle/>
          <a:p>
            <a:pPr marL="0" indent="0" algn="ctr">
              <a:buNone/>
            </a:pPr>
            <a:r>
              <a:rPr lang="en-NZ" sz="1600" b="1" dirty="0">
                <a:latin typeface="Aptos" panose="020B0004020202020204" pitchFamily="34" charset="0"/>
              </a:rPr>
              <a:t>E2/AS2</a:t>
            </a:r>
          </a:p>
        </p:txBody>
      </p:sp>
      <p:sp>
        <p:nvSpPr>
          <p:cNvPr id="11" name="Content Placeholder 9">
            <a:extLst>
              <a:ext uri="{FF2B5EF4-FFF2-40B4-BE49-F238E27FC236}">
                <a16:creationId xmlns:a16="http://schemas.microsoft.com/office/drawing/2014/main" id="{3E86ACB4-B8F5-939A-28F0-5B60B6158E49}"/>
              </a:ext>
            </a:extLst>
          </p:cNvPr>
          <p:cNvSpPr txBox="1">
            <a:spLocks/>
          </p:cNvSpPr>
          <p:nvPr/>
        </p:nvSpPr>
        <p:spPr>
          <a:xfrm>
            <a:off x="5223061" y="1381537"/>
            <a:ext cx="878960" cy="315407"/>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NZ" sz="1600" b="1" dirty="0">
                <a:latin typeface="Aptos" panose="020B0004020202020204" pitchFamily="34" charset="0"/>
              </a:rPr>
              <a:t>E2/AS3</a:t>
            </a:r>
          </a:p>
        </p:txBody>
      </p:sp>
      <p:sp>
        <p:nvSpPr>
          <p:cNvPr id="12" name="Content Placeholder 9">
            <a:extLst>
              <a:ext uri="{FF2B5EF4-FFF2-40B4-BE49-F238E27FC236}">
                <a16:creationId xmlns:a16="http://schemas.microsoft.com/office/drawing/2014/main" id="{5AB8A0B9-87B0-6D52-16E6-E63B7947656D}"/>
              </a:ext>
            </a:extLst>
          </p:cNvPr>
          <p:cNvSpPr txBox="1">
            <a:spLocks/>
          </p:cNvSpPr>
          <p:nvPr/>
        </p:nvSpPr>
        <p:spPr>
          <a:xfrm>
            <a:off x="7278278" y="1415529"/>
            <a:ext cx="1008112" cy="315407"/>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NZ" sz="1600" b="1" dirty="0">
                <a:latin typeface="Aptos" panose="020B0004020202020204" pitchFamily="34" charset="0"/>
              </a:rPr>
              <a:t>G4/VM1</a:t>
            </a:r>
          </a:p>
        </p:txBody>
      </p:sp>
      <p:pic>
        <p:nvPicPr>
          <p:cNvPr id="13" name="Picture 12" descr="A brown rectangular object with white text&#10;&#10;AI-generated content may be incorrect.">
            <a:extLst>
              <a:ext uri="{FF2B5EF4-FFF2-40B4-BE49-F238E27FC236}">
                <a16:creationId xmlns:a16="http://schemas.microsoft.com/office/drawing/2014/main" id="{CD55E925-1258-5CAD-6551-6EE5E7DA95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1708725"/>
            <a:ext cx="1663709" cy="2350982"/>
          </a:xfrm>
          <a:prstGeom prst="rect">
            <a:avLst/>
          </a:prstGeom>
          <a:ln w="6350">
            <a:solidFill>
              <a:schemeClr val="tx1"/>
            </a:solidFill>
          </a:ln>
        </p:spPr>
      </p:pic>
      <p:sp>
        <p:nvSpPr>
          <p:cNvPr id="14" name="Content Placeholder 9">
            <a:extLst>
              <a:ext uri="{FF2B5EF4-FFF2-40B4-BE49-F238E27FC236}">
                <a16:creationId xmlns:a16="http://schemas.microsoft.com/office/drawing/2014/main" id="{10D0E7C9-A92A-4D47-FF7E-E38EF41BE0B1}"/>
              </a:ext>
            </a:extLst>
          </p:cNvPr>
          <p:cNvSpPr txBox="1">
            <a:spLocks/>
          </p:cNvSpPr>
          <p:nvPr/>
        </p:nvSpPr>
        <p:spPr>
          <a:xfrm>
            <a:off x="1015184" y="1393318"/>
            <a:ext cx="1008111" cy="315407"/>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NZ" sz="1600" b="1" dirty="0">
                <a:latin typeface="Aptos" panose="020B0004020202020204" pitchFamily="34" charset="0"/>
              </a:rPr>
              <a:t>B2/VM1</a:t>
            </a:r>
          </a:p>
        </p:txBody>
      </p:sp>
    </p:spTree>
    <p:extLst>
      <p:ext uri="{BB962C8B-B14F-4D97-AF65-F5344CB8AC3E}">
        <p14:creationId xmlns:p14="http://schemas.microsoft.com/office/powerpoint/2010/main" val="21411354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4409-CDE6-F894-53B5-53E9AF3E4E57}"/>
            </a:ext>
          </a:extLst>
        </p:cNvPr>
        <p:cNvGrpSpPr/>
        <p:nvPr/>
      </p:nvGrpSpPr>
      <p:grpSpPr>
        <a:xfrm>
          <a:off x="0" y="0"/>
          <a:ext cx="0" cy="0"/>
          <a:chOff x="0" y="0"/>
          <a:chExt cx="0" cy="0"/>
        </a:xfrm>
      </p:grpSpPr>
      <p:pic>
        <p:nvPicPr>
          <p:cNvPr id="8" name="Picture 7" descr="A green cover with white text&#10;&#10;AI-generated content may be incorrect.">
            <a:extLst>
              <a:ext uri="{FF2B5EF4-FFF2-40B4-BE49-F238E27FC236}">
                <a16:creationId xmlns:a16="http://schemas.microsoft.com/office/drawing/2014/main" id="{5CA469FB-AC5C-0F73-443A-E4BD9E3F7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810" y="1708725"/>
            <a:ext cx="1656184" cy="2338264"/>
          </a:xfrm>
          <a:prstGeom prst="rect">
            <a:avLst/>
          </a:prstGeom>
          <a:ln w="6350">
            <a:solidFill>
              <a:schemeClr val="tx1"/>
            </a:solidFill>
          </a:ln>
        </p:spPr>
      </p:pic>
      <p:pic>
        <p:nvPicPr>
          <p:cNvPr id="7" name="Picture 6" descr="A blue cover with white text&#10;&#10;AI-generated content may be incorrect.">
            <a:extLst>
              <a:ext uri="{FF2B5EF4-FFF2-40B4-BE49-F238E27FC236}">
                <a16:creationId xmlns:a16="http://schemas.microsoft.com/office/drawing/2014/main" id="{6B35EF96-6D89-8D03-E677-C36993FBA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64" y="1683222"/>
            <a:ext cx="1669659" cy="2350981"/>
          </a:xfrm>
          <a:prstGeom prst="rect">
            <a:avLst/>
          </a:prstGeom>
          <a:ln w="6350">
            <a:solidFill>
              <a:schemeClr val="tx1"/>
            </a:solidFill>
          </a:ln>
        </p:spPr>
      </p:pic>
      <p:sp>
        <p:nvSpPr>
          <p:cNvPr id="2" name="Title 1">
            <a:extLst>
              <a:ext uri="{FF2B5EF4-FFF2-40B4-BE49-F238E27FC236}">
                <a16:creationId xmlns:a16="http://schemas.microsoft.com/office/drawing/2014/main" id="{DB307196-C202-6679-8771-1B69B8259CB1}"/>
              </a:ext>
            </a:extLst>
          </p:cNvPr>
          <p:cNvSpPr>
            <a:spLocks noGrp="1"/>
          </p:cNvSpPr>
          <p:nvPr>
            <p:ph type="title"/>
          </p:nvPr>
        </p:nvSpPr>
        <p:spPr>
          <a:xfrm>
            <a:off x="457200" y="714699"/>
            <a:ext cx="8686800" cy="652735"/>
          </a:xfrm>
        </p:spPr>
        <p:txBody>
          <a:bodyPr>
            <a:normAutofit/>
          </a:bodyPr>
          <a:lstStyle/>
          <a:p>
            <a:r>
              <a:rPr lang="en-NZ" sz="2800" dirty="0"/>
              <a:t>HVAC systems</a:t>
            </a:r>
          </a:p>
        </p:txBody>
      </p:sp>
      <p:sp>
        <p:nvSpPr>
          <p:cNvPr id="6" name="Content Placeholder 9">
            <a:extLst>
              <a:ext uri="{FF2B5EF4-FFF2-40B4-BE49-F238E27FC236}">
                <a16:creationId xmlns:a16="http://schemas.microsoft.com/office/drawing/2014/main" id="{C03B302E-58C1-D7D9-BF35-B544612A329D}"/>
              </a:ext>
            </a:extLst>
          </p:cNvPr>
          <p:cNvSpPr txBox="1">
            <a:spLocks noGrp="1"/>
          </p:cNvSpPr>
          <p:nvPr>
            <p:ph idx="1"/>
          </p:nvPr>
        </p:nvSpPr>
        <p:spPr>
          <a:xfrm>
            <a:off x="2883792" y="1385317"/>
            <a:ext cx="943590" cy="315407"/>
          </a:xfrm>
          <a:prstGeom prst="rect">
            <a:avLst/>
          </a:prstGeom>
          <a:noFill/>
        </p:spPr>
        <p:txBody>
          <a:bodyPr wrap="square" rtlCol="0">
            <a:spAutoFit/>
          </a:bodyPr>
          <a:lstStyle/>
          <a:p>
            <a:pPr marL="0" indent="0" algn="ctr">
              <a:buNone/>
            </a:pPr>
            <a:r>
              <a:rPr lang="en-NZ" sz="1600" b="1" dirty="0">
                <a:latin typeface="Aptos" panose="020B0004020202020204" pitchFamily="34" charset="0"/>
              </a:rPr>
              <a:t>H1/VM3</a:t>
            </a:r>
          </a:p>
        </p:txBody>
      </p:sp>
      <p:sp>
        <p:nvSpPr>
          <p:cNvPr id="14" name="Content Placeholder 9">
            <a:extLst>
              <a:ext uri="{FF2B5EF4-FFF2-40B4-BE49-F238E27FC236}">
                <a16:creationId xmlns:a16="http://schemas.microsoft.com/office/drawing/2014/main" id="{1071E544-74DD-08DD-7991-BBAA421FCBA5}"/>
              </a:ext>
            </a:extLst>
          </p:cNvPr>
          <p:cNvSpPr txBox="1">
            <a:spLocks/>
          </p:cNvSpPr>
          <p:nvPr/>
        </p:nvSpPr>
        <p:spPr>
          <a:xfrm>
            <a:off x="1015184" y="1393318"/>
            <a:ext cx="1008111" cy="315407"/>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NZ" sz="1600" b="1" dirty="0">
                <a:latin typeface="Aptos" panose="020B0004020202020204" pitchFamily="34" charset="0"/>
              </a:rPr>
              <a:t>G4/AS1</a:t>
            </a:r>
          </a:p>
        </p:txBody>
      </p:sp>
      <p:sp>
        <p:nvSpPr>
          <p:cNvPr id="9" name="Text Box 2">
            <a:extLst>
              <a:ext uri="{FF2B5EF4-FFF2-40B4-BE49-F238E27FC236}">
                <a16:creationId xmlns:a16="http://schemas.microsoft.com/office/drawing/2014/main" id="{EB4AF1E8-589F-8A04-D951-E473A5627035}"/>
              </a:ext>
            </a:extLst>
          </p:cNvPr>
          <p:cNvSpPr txBox="1"/>
          <p:nvPr/>
        </p:nvSpPr>
        <p:spPr>
          <a:xfrm>
            <a:off x="4418201" y="1419622"/>
            <a:ext cx="4401901" cy="599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pPr>
            <a:r>
              <a:rPr lang="en-NZ" sz="1400" dirty="0">
                <a:effectLst/>
                <a:latin typeface="+mj-lt"/>
                <a:ea typeface="Calibri" panose="020F0502020204030204" pitchFamily="34" charset="0"/>
                <a:cs typeface="Times New Roman" panose="02020603050405020304" pitchFamily="18" charset="0"/>
              </a:rPr>
              <a:t>Both documents reference the Building Product Specifications for equipment in HVAC systems</a:t>
            </a:r>
          </a:p>
        </p:txBody>
      </p:sp>
      <p:pic>
        <p:nvPicPr>
          <p:cNvPr id="15" name="Picture 14" descr="A close-up of a text&#10;&#10;AI-generated content may be incorrect.">
            <a:extLst>
              <a:ext uri="{FF2B5EF4-FFF2-40B4-BE49-F238E27FC236}">
                <a16:creationId xmlns:a16="http://schemas.microsoft.com/office/drawing/2014/main" id="{A65C6709-4C72-CDA1-B805-9C368713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8201" y="2320055"/>
            <a:ext cx="4594224" cy="988293"/>
          </a:xfrm>
          <a:prstGeom prst="rect">
            <a:avLst/>
          </a:prstGeom>
        </p:spPr>
      </p:pic>
      <p:sp>
        <p:nvSpPr>
          <p:cNvPr id="16" name="Text Box 2">
            <a:extLst>
              <a:ext uri="{FF2B5EF4-FFF2-40B4-BE49-F238E27FC236}">
                <a16:creationId xmlns:a16="http://schemas.microsoft.com/office/drawing/2014/main" id="{3EBDDEFE-5246-C554-ED60-F13F107928DF}"/>
              </a:ext>
            </a:extLst>
          </p:cNvPr>
          <p:cNvSpPr txBox="1"/>
          <p:nvPr/>
        </p:nvSpPr>
        <p:spPr>
          <a:xfrm>
            <a:off x="4355976" y="2030406"/>
            <a:ext cx="720080" cy="2896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pPr>
            <a:r>
              <a:rPr lang="en-NZ" sz="1200" b="1" dirty="0">
                <a:effectLst/>
                <a:latin typeface="Aptos" panose="020B0004020202020204" pitchFamily="34" charset="0"/>
                <a:ea typeface="Calibri" panose="020F0502020204030204" pitchFamily="34" charset="0"/>
                <a:cs typeface="Times New Roman" panose="02020603050405020304" pitchFamily="18" charset="0"/>
              </a:rPr>
              <a:t>G4/AS1</a:t>
            </a:r>
          </a:p>
        </p:txBody>
      </p:sp>
      <p:pic>
        <p:nvPicPr>
          <p:cNvPr id="18" name="Picture 17" descr="A screenshot of a computer&#10;&#10;AI-generated content may be incorrect.">
            <a:extLst>
              <a:ext uri="{FF2B5EF4-FFF2-40B4-BE49-F238E27FC236}">
                <a16:creationId xmlns:a16="http://schemas.microsoft.com/office/drawing/2014/main" id="{0D035F37-159E-7175-F0F1-2FA6E1EB53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5537" y="3553186"/>
            <a:ext cx="4594224" cy="1010268"/>
          </a:xfrm>
          <a:prstGeom prst="rect">
            <a:avLst/>
          </a:prstGeom>
        </p:spPr>
      </p:pic>
      <p:sp>
        <p:nvSpPr>
          <p:cNvPr id="19" name="Text Box 2">
            <a:extLst>
              <a:ext uri="{FF2B5EF4-FFF2-40B4-BE49-F238E27FC236}">
                <a16:creationId xmlns:a16="http://schemas.microsoft.com/office/drawing/2014/main" id="{A287A092-16F6-4C11-D784-352D9FC7A789}"/>
              </a:ext>
            </a:extLst>
          </p:cNvPr>
          <p:cNvSpPr txBox="1"/>
          <p:nvPr/>
        </p:nvSpPr>
        <p:spPr>
          <a:xfrm>
            <a:off x="4386976" y="3308348"/>
            <a:ext cx="905103" cy="2896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pPr>
            <a:r>
              <a:rPr lang="en-NZ" sz="1200" b="1" dirty="0">
                <a:latin typeface="Aptos" panose="020B0004020202020204" pitchFamily="34" charset="0"/>
                <a:ea typeface="Calibri" panose="020F0502020204030204" pitchFamily="34" charset="0"/>
                <a:cs typeface="Times New Roman" panose="02020603050405020304" pitchFamily="18" charset="0"/>
              </a:rPr>
              <a:t>H1</a:t>
            </a:r>
            <a:r>
              <a:rPr lang="en-NZ" sz="1200" b="1" dirty="0">
                <a:effectLst/>
                <a:latin typeface="Aptos" panose="020B0004020202020204" pitchFamily="34" charset="0"/>
                <a:ea typeface="Calibri" panose="020F0502020204030204" pitchFamily="34" charset="0"/>
                <a:cs typeface="Times New Roman" panose="02020603050405020304" pitchFamily="18" charset="0"/>
              </a:rPr>
              <a:t>/VM3</a:t>
            </a:r>
          </a:p>
        </p:txBody>
      </p:sp>
    </p:spTree>
    <p:extLst>
      <p:ext uri="{BB962C8B-B14F-4D97-AF65-F5344CB8AC3E}">
        <p14:creationId xmlns:p14="http://schemas.microsoft.com/office/powerpoint/2010/main" val="24100532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31811-283B-9147-3F95-CE5DC985A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B4000-5AEE-13EB-6667-E4555B9557A4}"/>
              </a:ext>
            </a:extLst>
          </p:cNvPr>
          <p:cNvSpPr>
            <a:spLocks noGrp="1"/>
          </p:cNvSpPr>
          <p:nvPr>
            <p:ph type="title"/>
          </p:nvPr>
        </p:nvSpPr>
        <p:spPr>
          <a:xfrm>
            <a:off x="457200" y="714699"/>
            <a:ext cx="8686800" cy="652735"/>
          </a:xfrm>
        </p:spPr>
        <p:txBody>
          <a:bodyPr>
            <a:normAutofit/>
          </a:bodyPr>
          <a:lstStyle/>
          <a:p>
            <a:r>
              <a:rPr lang="en-NZ" sz="2800" dirty="0"/>
              <a:t>Information on G4/AS1 Fifth Edition</a:t>
            </a:r>
          </a:p>
        </p:txBody>
      </p:sp>
      <p:pic>
        <p:nvPicPr>
          <p:cNvPr id="6" name="Picture 5" descr="A blue and white page with text&#10;&#10;AI-generated content may be incorrect.">
            <a:extLst>
              <a:ext uri="{FF2B5EF4-FFF2-40B4-BE49-F238E27FC236}">
                <a16:creationId xmlns:a16="http://schemas.microsoft.com/office/drawing/2014/main" id="{E3D31C69-2833-94DB-F466-E04070723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779663"/>
            <a:ext cx="2156976" cy="3061867"/>
          </a:xfrm>
          <a:prstGeom prst="rect">
            <a:avLst/>
          </a:prstGeom>
          <a:ln w="6350">
            <a:solidFill>
              <a:schemeClr val="tx1"/>
            </a:solidFill>
          </a:ln>
        </p:spPr>
      </p:pic>
      <p:pic>
        <p:nvPicPr>
          <p:cNvPr id="10" name="Picture 9" descr="A document with text and numbers&#10;&#10;AI-generated content may be incorrect.">
            <a:extLst>
              <a:ext uri="{FF2B5EF4-FFF2-40B4-BE49-F238E27FC236}">
                <a16:creationId xmlns:a16="http://schemas.microsoft.com/office/drawing/2014/main" id="{22224E48-0774-C65A-DCCF-2824DEE622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71408" y="1778505"/>
            <a:ext cx="2156976" cy="3060142"/>
          </a:xfrm>
          <a:prstGeom prst="rect">
            <a:avLst/>
          </a:prstGeom>
          <a:ln w="6350">
            <a:solidFill>
              <a:schemeClr val="tx1"/>
            </a:solidFill>
          </a:ln>
        </p:spPr>
      </p:pic>
      <p:pic>
        <p:nvPicPr>
          <p:cNvPr id="12" name="Picture 11" descr="A blue and white list with black text&#10;&#10;AI-generated content may be incorrect.">
            <a:extLst>
              <a:ext uri="{FF2B5EF4-FFF2-40B4-BE49-F238E27FC236}">
                <a16:creationId xmlns:a16="http://schemas.microsoft.com/office/drawing/2014/main" id="{E2DDF3F1-6ACA-2043-31C5-C2B24125B5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512" y="1779662"/>
            <a:ext cx="2156976" cy="3058985"/>
          </a:xfrm>
          <a:prstGeom prst="rect">
            <a:avLst/>
          </a:prstGeom>
          <a:ln w="6350">
            <a:solidFill>
              <a:schemeClr val="tx1"/>
            </a:solidFill>
          </a:ln>
        </p:spPr>
      </p:pic>
      <p:sp>
        <p:nvSpPr>
          <p:cNvPr id="13" name="TextBox 12">
            <a:extLst>
              <a:ext uri="{FF2B5EF4-FFF2-40B4-BE49-F238E27FC236}">
                <a16:creationId xmlns:a16="http://schemas.microsoft.com/office/drawing/2014/main" id="{0D2E63D3-7036-1295-DC14-73034B19BEA9}"/>
              </a:ext>
            </a:extLst>
          </p:cNvPr>
          <p:cNvSpPr txBox="1"/>
          <p:nvPr/>
        </p:nvSpPr>
        <p:spPr>
          <a:xfrm>
            <a:off x="457200" y="1339980"/>
            <a:ext cx="8393424" cy="338554"/>
          </a:xfrm>
          <a:prstGeom prst="rect">
            <a:avLst/>
          </a:prstGeom>
          <a:noFill/>
        </p:spPr>
        <p:txBody>
          <a:bodyPr wrap="square" rtlCol="0">
            <a:spAutoFit/>
          </a:bodyPr>
          <a:lstStyle/>
          <a:p>
            <a:r>
              <a:rPr lang="en-NZ" sz="1600" dirty="0"/>
              <a:t>www.building.govt.nz/bcu25</a:t>
            </a:r>
          </a:p>
        </p:txBody>
      </p:sp>
    </p:spTree>
    <p:extLst>
      <p:ext uri="{BB962C8B-B14F-4D97-AF65-F5344CB8AC3E}">
        <p14:creationId xmlns:p14="http://schemas.microsoft.com/office/powerpoint/2010/main" val="470604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3B7446-68DB-7C51-4891-693D9D10D9BA}"/>
              </a:ext>
            </a:extLst>
          </p:cNvPr>
          <p:cNvSpPr>
            <a:spLocks noGrp="1"/>
          </p:cNvSpPr>
          <p:nvPr>
            <p:ph type="title"/>
          </p:nvPr>
        </p:nvSpPr>
        <p:spPr>
          <a:xfrm>
            <a:off x="467544" y="918709"/>
            <a:ext cx="8593301" cy="360362"/>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latin typeface="+mn-lt"/>
              </a:rPr>
              <a:t>Housekeeping</a:t>
            </a:r>
            <a:endParaRPr lang="en-US" sz="2800" b="0" spc="300" dirty="0">
              <a:latin typeface="+mn-lt"/>
            </a:endParaRPr>
          </a:p>
        </p:txBody>
      </p:sp>
      <p:sp>
        <p:nvSpPr>
          <p:cNvPr id="16" name="Content Placeholder 15">
            <a:extLst>
              <a:ext uri="{FF2B5EF4-FFF2-40B4-BE49-F238E27FC236}">
                <a16:creationId xmlns:a16="http://schemas.microsoft.com/office/drawing/2014/main" id="{C6375332-00BC-4C7F-F5CA-B0DE27554C05}"/>
              </a:ext>
            </a:extLst>
          </p:cNvPr>
          <p:cNvSpPr txBox="1">
            <a:spLocks noGrp="1"/>
          </p:cNvSpPr>
          <p:nvPr>
            <p:ph idx="1"/>
          </p:nvPr>
        </p:nvSpPr>
        <p:spPr>
          <a:xfrm>
            <a:off x="2131760" y="1526574"/>
            <a:ext cx="6995120" cy="2410083"/>
          </a:xfrm>
          <a:prstGeom prst="rect">
            <a:avLst/>
          </a:prstGeom>
          <a:noFill/>
        </p:spPr>
        <p:txBody>
          <a:bodyPr wrap="square" lIns="91440" tIns="45720" rIns="91440" bIns="45720" anchor="t">
            <a:spAutoFit/>
          </a:bodyPr>
          <a:lstStyle/>
          <a:p>
            <a:pPr marL="0" indent="0">
              <a:lnSpc>
                <a:spcPct val="200000"/>
              </a:lnSpc>
              <a:buNone/>
            </a:pPr>
            <a:r>
              <a:rPr lang="en-NZ" sz="2400" dirty="0">
                <a:latin typeface="Calibri"/>
                <a:ea typeface="Calibri"/>
                <a:cs typeface="Calibri"/>
              </a:rPr>
              <a:t>Recording will be available</a:t>
            </a:r>
          </a:p>
          <a:p>
            <a:pPr marL="0" indent="0">
              <a:lnSpc>
                <a:spcPct val="200000"/>
              </a:lnSpc>
              <a:buNone/>
            </a:pPr>
            <a:r>
              <a:rPr lang="en-NZ" sz="2400" dirty="0">
                <a:latin typeface="Calibri"/>
                <a:ea typeface="Calibri"/>
                <a:cs typeface="Calibri"/>
              </a:rPr>
              <a:t>Ask questions at any time using the Q&amp;A function.</a:t>
            </a:r>
          </a:p>
          <a:p>
            <a:pPr marL="0" indent="0">
              <a:lnSpc>
                <a:spcPct val="200000"/>
              </a:lnSpc>
              <a:buNone/>
            </a:pPr>
            <a:r>
              <a:rPr lang="en-NZ" sz="2400" dirty="0">
                <a:latin typeface="Calibri"/>
                <a:ea typeface="Calibri"/>
                <a:cs typeface="Calibri"/>
              </a:rPr>
              <a:t>We’ll answer as many as we can live at the end. </a:t>
            </a:r>
            <a:endParaRPr lang="en-NZ" sz="1800" dirty="0">
              <a:latin typeface="Calibri"/>
              <a:ea typeface="Calibri"/>
              <a:cs typeface="Calibri"/>
            </a:endParaRPr>
          </a:p>
        </p:txBody>
      </p:sp>
      <p:pic>
        <p:nvPicPr>
          <p:cNvPr id="17" name="Graphic 16" descr="Help with solid fill">
            <a:extLst>
              <a:ext uri="{FF2B5EF4-FFF2-40B4-BE49-F238E27FC236}">
                <a16:creationId xmlns:a16="http://schemas.microsoft.com/office/drawing/2014/main" id="{8A24B8C4-9527-E12E-B553-03A653D0E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6250" y="2374034"/>
            <a:ext cx="795536" cy="795536"/>
          </a:xfrm>
          <a:prstGeom prst="rect">
            <a:avLst/>
          </a:prstGeom>
        </p:spPr>
      </p:pic>
      <p:pic>
        <p:nvPicPr>
          <p:cNvPr id="18" name="Graphic 17" descr="Customer review with solid fill">
            <a:extLst>
              <a:ext uri="{FF2B5EF4-FFF2-40B4-BE49-F238E27FC236}">
                <a16:creationId xmlns:a16="http://schemas.microsoft.com/office/drawing/2014/main" id="{3D2E4018-BB35-4B4A-9F3A-E271E7900F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250" y="3304215"/>
            <a:ext cx="795536" cy="795536"/>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5E4FDA97-1CA3-B415-A9E5-1B85A6B6D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623957"/>
            <a:ext cx="630939" cy="698153"/>
          </a:xfrm>
          <a:prstGeom prst="rect">
            <a:avLst/>
          </a:prstGeom>
        </p:spPr>
      </p:pic>
    </p:spTree>
    <p:extLst>
      <p:ext uri="{BB962C8B-B14F-4D97-AF65-F5344CB8AC3E}">
        <p14:creationId xmlns:p14="http://schemas.microsoft.com/office/powerpoint/2010/main" val="17304200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2768-B07D-220C-AA8B-B037427F05F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8A49411-B69D-EEE8-3B9C-C8061707686B}"/>
              </a:ext>
            </a:extLst>
          </p:cNvPr>
          <p:cNvSpPr/>
          <p:nvPr/>
        </p:nvSpPr>
        <p:spPr>
          <a:xfrm>
            <a:off x="1691680" y="4680000"/>
            <a:ext cx="4608512" cy="306000"/>
          </a:xfrm>
          <a:prstGeom prst="rect">
            <a:avLst/>
          </a:prstGeom>
          <a:solidFill>
            <a:srgbClr val="89C1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table with text on it&#10;&#10;AI-generated content may be incorrect.">
            <a:extLst>
              <a:ext uri="{FF2B5EF4-FFF2-40B4-BE49-F238E27FC236}">
                <a16:creationId xmlns:a16="http://schemas.microsoft.com/office/drawing/2014/main" id="{609BD5F5-D420-CB07-C323-163D6B629B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1203598"/>
            <a:ext cx="4680520" cy="3777880"/>
          </a:xfrm>
          <a:prstGeom prst="rect">
            <a:avLst/>
          </a:prstGeom>
        </p:spPr>
      </p:pic>
      <p:sp>
        <p:nvSpPr>
          <p:cNvPr id="2" name="Title 1">
            <a:extLst>
              <a:ext uri="{FF2B5EF4-FFF2-40B4-BE49-F238E27FC236}">
                <a16:creationId xmlns:a16="http://schemas.microsoft.com/office/drawing/2014/main" id="{C6ADE9D7-9BF3-1E68-CF08-851AEA586323}"/>
              </a:ext>
            </a:extLst>
          </p:cNvPr>
          <p:cNvSpPr>
            <a:spLocks noGrp="1"/>
          </p:cNvSpPr>
          <p:nvPr>
            <p:ph type="title"/>
          </p:nvPr>
        </p:nvSpPr>
        <p:spPr>
          <a:xfrm>
            <a:off x="457200" y="714699"/>
            <a:ext cx="8686800" cy="652735"/>
          </a:xfrm>
        </p:spPr>
        <p:txBody>
          <a:bodyPr>
            <a:normAutofit/>
          </a:bodyPr>
          <a:lstStyle/>
          <a:p>
            <a:r>
              <a:rPr lang="en-NZ" sz="2800" dirty="0"/>
              <a:t>Information on G4/AS1 Fifth Edition</a:t>
            </a:r>
          </a:p>
        </p:txBody>
      </p:sp>
    </p:spTree>
    <p:extLst>
      <p:ext uri="{BB962C8B-B14F-4D97-AF65-F5344CB8AC3E}">
        <p14:creationId xmlns:p14="http://schemas.microsoft.com/office/powerpoint/2010/main" val="8508539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A2B6-357F-BA9E-44E4-23626CD35AAF}"/>
            </a:ext>
          </a:extLst>
        </p:cNvPr>
        <p:cNvGrpSpPr/>
        <p:nvPr/>
      </p:nvGrpSpPr>
      <p:grpSpPr>
        <a:xfrm>
          <a:off x="0" y="0"/>
          <a:ext cx="0" cy="0"/>
          <a:chOff x="0" y="0"/>
          <a:chExt cx="0" cy="0"/>
        </a:xfrm>
      </p:grpSpPr>
      <p:pic>
        <p:nvPicPr>
          <p:cNvPr id="5" name="Picture 4" descr="A close-up of a blue and white background&#10;&#10;AI-generated content may be incorrect.">
            <a:extLst>
              <a:ext uri="{FF2B5EF4-FFF2-40B4-BE49-F238E27FC236}">
                <a16:creationId xmlns:a16="http://schemas.microsoft.com/office/drawing/2014/main" id="{6A8D76CA-880F-A09A-D3D7-DA0286BB7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65953"/>
            <a:ext cx="2321049" cy="3291830"/>
          </a:xfrm>
          <a:prstGeom prst="rect">
            <a:avLst/>
          </a:prstGeom>
          <a:ln w="6350">
            <a:solidFill>
              <a:schemeClr val="tx1"/>
            </a:solidFill>
          </a:ln>
        </p:spPr>
      </p:pic>
      <p:sp>
        <p:nvSpPr>
          <p:cNvPr id="2" name="Title 1">
            <a:extLst>
              <a:ext uri="{FF2B5EF4-FFF2-40B4-BE49-F238E27FC236}">
                <a16:creationId xmlns:a16="http://schemas.microsoft.com/office/drawing/2014/main" id="{9EA9A255-428F-71AD-4920-65849A63FDE9}"/>
              </a:ext>
            </a:extLst>
          </p:cNvPr>
          <p:cNvSpPr>
            <a:spLocks noGrp="1"/>
          </p:cNvSpPr>
          <p:nvPr>
            <p:ph type="title"/>
          </p:nvPr>
        </p:nvSpPr>
        <p:spPr>
          <a:xfrm>
            <a:off x="457200" y="714699"/>
            <a:ext cx="8686800" cy="652735"/>
          </a:xfrm>
        </p:spPr>
        <p:txBody>
          <a:bodyPr>
            <a:normAutofit/>
          </a:bodyPr>
          <a:lstStyle/>
          <a:p>
            <a:r>
              <a:rPr lang="en-NZ" sz="2800" dirty="0"/>
              <a:t>E2/VM1 Fourth Edition</a:t>
            </a:r>
          </a:p>
        </p:txBody>
      </p:sp>
      <p:pic>
        <p:nvPicPr>
          <p:cNvPr id="8" name="Picture 7" descr="A list of information on a white background&#10;&#10;AI-generated content may be incorrect.">
            <a:extLst>
              <a:ext uri="{FF2B5EF4-FFF2-40B4-BE49-F238E27FC236}">
                <a16:creationId xmlns:a16="http://schemas.microsoft.com/office/drawing/2014/main" id="{D4C99401-8908-00BB-B20B-C719B8B73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635646"/>
            <a:ext cx="4320480" cy="2265106"/>
          </a:xfrm>
          <a:prstGeom prst="rect">
            <a:avLst/>
          </a:prstGeom>
        </p:spPr>
      </p:pic>
    </p:spTree>
    <p:extLst>
      <p:ext uri="{BB962C8B-B14F-4D97-AF65-F5344CB8AC3E}">
        <p14:creationId xmlns:p14="http://schemas.microsoft.com/office/powerpoint/2010/main" val="15747661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4D01F-C381-05E1-D818-531B5D501A6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A499FE8-CC56-7224-FEAF-7F51225CB30C}"/>
              </a:ext>
            </a:extLst>
          </p:cNvPr>
          <p:cNvSpPr/>
          <p:nvPr/>
        </p:nvSpPr>
        <p:spPr>
          <a:xfrm>
            <a:off x="3354214" y="3579861"/>
            <a:ext cx="4248472" cy="1173667"/>
          </a:xfrm>
          <a:prstGeom prst="rect">
            <a:avLst/>
          </a:prstGeom>
          <a:solidFill>
            <a:srgbClr val="89C1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A4B461B3-4C1D-A765-A203-7A9D24EBB868}"/>
              </a:ext>
            </a:extLst>
          </p:cNvPr>
          <p:cNvSpPr/>
          <p:nvPr/>
        </p:nvSpPr>
        <p:spPr>
          <a:xfrm>
            <a:off x="3347864" y="1367434"/>
            <a:ext cx="4248472" cy="556244"/>
          </a:xfrm>
          <a:prstGeom prst="rect">
            <a:avLst/>
          </a:prstGeom>
          <a:solidFill>
            <a:srgbClr val="89C1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A list of building materials&#10;&#10;AI-generated content may be incorrect.">
            <a:extLst>
              <a:ext uri="{FF2B5EF4-FFF2-40B4-BE49-F238E27FC236}">
                <a16:creationId xmlns:a16="http://schemas.microsoft.com/office/drawing/2014/main" id="{DD4AF502-5EB8-80ED-D7F0-61B5276461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1331171"/>
            <a:ext cx="4248472" cy="3386095"/>
          </a:xfrm>
          <a:prstGeom prst="rect">
            <a:avLst/>
          </a:prstGeom>
        </p:spPr>
      </p:pic>
      <p:sp>
        <p:nvSpPr>
          <p:cNvPr id="2" name="Title 1">
            <a:extLst>
              <a:ext uri="{FF2B5EF4-FFF2-40B4-BE49-F238E27FC236}">
                <a16:creationId xmlns:a16="http://schemas.microsoft.com/office/drawing/2014/main" id="{4C81768C-8D18-5B21-3CD5-384C4C23F3EA}"/>
              </a:ext>
            </a:extLst>
          </p:cNvPr>
          <p:cNvSpPr>
            <a:spLocks noGrp="1"/>
          </p:cNvSpPr>
          <p:nvPr>
            <p:ph type="title"/>
          </p:nvPr>
        </p:nvSpPr>
        <p:spPr>
          <a:xfrm>
            <a:off x="457200" y="714699"/>
            <a:ext cx="8686800" cy="652735"/>
          </a:xfrm>
        </p:spPr>
        <p:txBody>
          <a:bodyPr>
            <a:normAutofit/>
          </a:bodyPr>
          <a:lstStyle/>
          <a:p>
            <a:r>
              <a:rPr lang="en-NZ" sz="2800" dirty="0"/>
              <a:t>E2/AS1 Fourth Edition</a:t>
            </a:r>
          </a:p>
        </p:txBody>
      </p:sp>
      <p:pic>
        <p:nvPicPr>
          <p:cNvPr id="4" name="Picture 3" descr="A close-up of a text&#10;&#10;AI-generated content may be incorrect.">
            <a:extLst>
              <a:ext uri="{FF2B5EF4-FFF2-40B4-BE49-F238E27FC236}">
                <a16:creationId xmlns:a16="http://schemas.microsoft.com/office/drawing/2014/main" id="{A5609FEE-1533-6D4A-CE18-A6E6565C4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378471"/>
            <a:ext cx="2304256" cy="3266795"/>
          </a:xfrm>
          <a:prstGeom prst="rect">
            <a:avLst/>
          </a:prstGeom>
          <a:ln w="6350">
            <a:solidFill>
              <a:schemeClr val="tx1"/>
            </a:solidFill>
          </a:ln>
        </p:spPr>
      </p:pic>
    </p:spTree>
    <p:extLst>
      <p:ext uri="{BB962C8B-B14F-4D97-AF65-F5344CB8AC3E}">
        <p14:creationId xmlns:p14="http://schemas.microsoft.com/office/powerpoint/2010/main" val="40762093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C881C-E02D-DEF7-56BA-952AEECEE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7AB67-CD7E-F858-86F3-2FFD81EC788A}"/>
              </a:ext>
            </a:extLst>
          </p:cNvPr>
          <p:cNvSpPr>
            <a:spLocks noGrp="1"/>
          </p:cNvSpPr>
          <p:nvPr>
            <p:ph type="title"/>
          </p:nvPr>
        </p:nvSpPr>
        <p:spPr>
          <a:xfrm>
            <a:off x="457200" y="714699"/>
            <a:ext cx="8686800" cy="652735"/>
          </a:xfrm>
        </p:spPr>
        <p:txBody>
          <a:bodyPr>
            <a:normAutofit/>
          </a:bodyPr>
          <a:lstStyle/>
          <a:p>
            <a:r>
              <a:rPr lang="en-NZ" sz="2800" dirty="0"/>
              <a:t>E2/AS1 Fourth Edition</a:t>
            </a:r>
          </a:p>
        </p:txBody>
      </p:sp>
      <p:pic>
        <p:nvPicPr>
          <p:cNvPr id="5" name="Picture 4" descr="A screenshot of a computer&#10;&#10;AI-generated content may be incorrect.">
            <a:extLst>
              <a:ext uri="{FF2B5EF4-FFF2-40B4-BE49-F238E27FC236}">
                <a16:creationId xmlns:a16="http://schemas.microsoft.com/office/drawing/2014/main" id="{01573CD9-ADE4-2971-F831-06B9AD953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75606"/>
            <a:ext cx="3821987" cy="3723878"/>
          </a:xfrm>
          <a:prstGeom prst="rect">
            <a:avLst/>
          </a:prstGeom>
        </p:spPr>
      </p:pic>
      <p:sp>
        <p:nvSpPr>
          <p:cNvPr id="8" name="Text Box 2">
            <a:extLst>
              <a:ext uri="{FF2B5EF4-FFF2-40B4-BE49-F238E27FC236}">
                <a16:creationId xmlns:a16="http://schemas.microsoft.com/office/drawing/2014/main" id="{35C62E21-F9F0-CE89-E1F8-B255FFCABB0E}"/>
              </a:ext>
            </a:extLst>
          </p:cNvPr>
          <p:cNvSpPr txBox="1"/>
          <p:nvPr/>
        </p:nvSpPr>
        <p:spPr>
          <a:xfrm>
            <a:off x="4644008" y="1275606"/>
            <a:ext cx="4401901" cy="20882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200"/>
              </a:spcAft>
            </a:pPr>
            <a:r>
              <a:rPr lang="en-NZ" sz="1400" b="1" dirty="0">
                <a:latin typeface="+mj-lt"/>
                <a:ea typeface="Calibri" panose="020F0502020204030204" pitchFamily="34" charset="0"/>
                <a:cs typeface="Times New Roman" panose="02020603050405020304" pitchFamily="18" charset="0"/>
              </a:rPr>
              <a:t>Other minor changes not affecting the level of performance</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Standardised headings and introductions to sections</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Typos and cross-references updated throughout the document</a:t>
            </a:r>
          </a:p>
          <a:p>
            <a:pPr marL="285750" indent="-285750">
              <a:spcAft>
                <a:spcPts val="200"/>
              </a:spcAft>
              <a:buFont typeface="Arial" panose="020B0604020202020204" pitchFamily="34" charset="0"/>
              <a:buChar char="•"/>
            </a:pPr>
            <a:r>
              <a:rPr lang="en-NZ" sz="1400" dirty="0">
                <a:effectLst/>
                <a:latin typeface="+mj-lt"/>
                <a:ea typeface="Calibri" panose="020F0502020204030204" pitchFamily="34" charset="0"/>
                <a:cs typeface="Times New Roman" panose="02020603050405020304" pitchFamily="18" charset="0"/>
              </a:rPr>
              <a:t>Figures and tables renumbered to follow the paragraphs they are most associated with</a:t>
            </a:r>
          </a:p>
          <a:p>
            <a:pPr marL="285750" indent="-285750">
              <a:spcAft>
                <a:spcPts val="200"/>
              </a:spcAft>
              <a:buFont typeface="Arial" panose="020B0604020202020204" pitchFamily="34" charset="0"/>
              <a:buChar char="•"/>
            </a:pPr>
            <a:r>
              <a:rPr lang="en-NZ" sz="1400" dirty="0">
                <a:effectLst/>
                <a:latin typeface="+mj-lt"/>
                <a:ea typeface="Calibri" panose="020F0502020204030204" pitchFamily="34" charset="0"/>
                <a:cs typeface="Times New Roman" panose="02020603050405020304" pitchFamily="18" charset="0"/>
              </a:rPr>
              <a:t>Paragraphs redrafted to use more consistent wording throughout the document.</a:t>
            </a:r>
          </a:p>
        </p:txBody>
      </p:sp>
    </p:spTree>
    <p:extLst>
      <p:ext uri="{BB962C8B-B14F-4D97-AF65-F5344CB8AC3E}">
        <p14:creationId xmlns:p14="http://schemas.microsoft.com/office/powerpoint/2010/main" val="11465318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16E8-2D27-5AEC-4335-FB0F20D69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4325B-07AC-6EC5-A1B5-4214608C105C}"/>
              </a:ext>
            </a:extLst>
          </p:cNvPr>
          <p:cNvSpPr>
            <a:spLocks noGrp="1"/>
          </p:cNvSpPr>
          <p:nvPr>
            <p:ph type="title"/>
          </p:nvPr>
        </p:nvSpPr>
        <p:spPr>
          <a:xfrm>
            <a:off x="457200" y="714699"/>
            <a:ext cx="8686800" cy="652735"/>
          </a:xfrm>
        </p:spPr>
        <p:txBody>
          <a:bodyPr>
            <a:normAutofit/>
          </a:bodyPr>
          <a:lstStyle/>
          <a:p>
            <a:r>
              <a:rPr lang="en-NZ" sz="2800" dirty="0"/>
              <a:t>E2/AS1 Comparison</a:t>
            </a:r>
          </a:p>
        </p:txBody>
      </p:sp>
      <p:pic>
        <p:nvPicPr>
          <p:cNvPr id="4" name="Picture 3" descr="A page of a document&#10;&#10;AI-generated content may be incorrect.">
            <a:extLst>
              <a:ext uri="{FF2B5EF4-FFF2-40B4-BE49-F238E27FC236}">
                <a16:creationId xmlns:a16="http://schemas.microsoft.com/office/drawing/2014/main" id="{00101DF3-3D7C-50BF-2058-24D01F0D0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419622"/>
            <a:ext cx="2904594" cy="3619572"/>
          </a:xfrm>
          <a:prstGeom prst="rect">
            <a:avLst/>
          </a:prstGeom>
        </p:spPr>
      </p:pic>
      <p:pic>
        <p:nvPicPr>
          <p:cNvPr id="12" name="Picture 11" descr="A screenshot of a text&#10;&#10;AI-generated content may be incorrect.">
            <a:extLst>
              <a:ext uri="{FF2B5EF4-FFF2-40B4-BE49-F238E27FC236}">
                <a16:creationId xmlns:a16="http://schemas.microsoft.com/office/drawing/2014/main" id="{BC646AE4-1BAD-F43F-ED5D-917DC256B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775" y="1434604"/>
            <a:ext cx="3068290" cy="2251729"/>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9BF73896-B639-4F46-C1E8-360677F12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559" y="3686333"/>
            <a:ext cx="3242028" cy="1045816"/>
          </a:xfrm>
          <a:prstGeom prst="rect">
            <a:avLst/>
          </a:prstGeom>
        </p:spPr>
      </p:pic>
      <p:sp>
        <p:nvSpPr>
          <p:cNvPr id="19" name="TextBox 18">
            <a:extLst>
              <a:ext uri="{FF2B5EF4-FFF2-40B4-BE49-F238E27FC236}">
                <a16:creationId xmlns:a16="http://schemas.microsoft.com/office/drawing/2014/main" id="{6E4930C4-4143-8A9D-5954-C89E6FBAE75A}"/>
              </a:ext>
            </a:extLst>
          </p:cNvPr>
          <p:cNvSpPr txBox="1"/>
          <p:nvPr/>
        </p:nvSpPr>
        <p:spPr>
          <a:xfrm>
            <a:off x="975387" y="1133692"/>
            <a:ext cx="2180152" cy="369332"/>
          </a:xfrm>
          <a:prstGeom prst="rect">
            <a:avLst/>
          </a:prstGeom>
          <a:noFill/>
        </p:spPr>
        <p:txBody>
          <a:bodyPr wrap="square" rtlCol="0">
            <a:spAutoFit/>
          </a:bodyPr>
          <a:lstStyle/>
          <a:p>
            <a:pPr algn="ctr"/>
            <a:r>
              <a:rPr lang="en-NZ" dirty="0"/>
              <a:t>E2/AS1 Third Edition</a:t>
            </a:r>
          </a:p>
        </p:txBody>
      </p:sp>
      <p:sp>
        <p:nvSpPr>
          <p:cNvPr id="21" name="TextBox 20">
            <a:extLst>
              <a:ext uri="{FF2B5EF4-FFF2-40B4-BE49-F238E27FC236}">
                <a16:creationId xmlns:a16="http://schemas.microsoft.com/office/drawing/2014/main" id="{071FCF7D-2282-5CAD-E371-84F0DE4B668F}"/>
              </a:ext>
            </a:extLst>
          </p:cNvPr>
          <p:cNvSpPr txBox="1"/>
          <p:nvPr/>
        </p:nvSpPr>
        <p:spPr>
          <a:xfrm>
            <a:off x="5220072" y="1071126"/>
            <a:ext cx="2520280" cy="369332"/>
          </a:xfrm>
          <a:prstGeom prst="rect">
            <a:avLst/>
          </a:prstGeom>
          <a:noFill/>
        </p:spPr>
        <p:txBody>
          <a:bodyPr wrap="square" rtlCol="0">
            <a:spAutoFit/>
          </a:bodyPr>
          <a:lstStyle/>
          <a:p>
            <a:pPr algn="ctr"/>
            <a:r>
              <a:rPr lang="en-NZ" dirty="0"/>
              <a:t>E2/AS1 Fourth Edition</a:t>
            </a:r>
          </a:p>
        </p:txBody>
      </p:sp>
      <p:sp>
        <p:nvSpPr>
          <p:cNvPr id="22" name="Arrow: Right 21">
            <a:extLst>
              <a:ext uri="{FF2B5EF4-FFF2-40B4-BE49-F238E27FC236}">
                <a16:creationId xmlns:a16="http://schemas.microsoft.com/office/drawing/2014/main" id="{C54F0FD9-86A2-502B-BDD8-7EC5FCE9519D}"/>
              </a:ext>
            </a:extLst>
          </p:cNvPr>
          <p:cNvSpPr/>
          <p:nvPr/>
        </p:nvSpPr>
        <p:spPr>
          <a:xfrm>
            <a:off x="3851920" y="2427734"/>
            <a:ext cx="936104" cy="864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65640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AD7D7-6637-7D64-B535-1C99809F0829}"/>
            </a:ext>
          </a:extLst>
        </p:cNvPr>
        <p:cNvGrpSpPr/>
        <p:nvPr/>
      </p:nvGrpSpPr>
      <p:grpSpPr>
        <a:xfrm>
          <a:off x="0" y="0"/>
          <a:ext cx="0" cy="0"/>
          <a:chOff x="0" y="0"/>
          <a:chExt cx="0" cy="0"/>
        </a:xfrm>
      </p:grpSpPr>
      <p:pic>
        <p:nvPicPr>
          <p:cNvPr id="14" name="Picture 13" descr="A list of elements with black text&#10;&#10;AI-generated content may be incorrect.">
            <a:extLst>
              <a:ext uri="{FF2B5EF4-FFF2-40B4-BE49-F238E27FC236}">
                <a16:creationId xmlns:a16="http://schemas.microsoft.com/office/drawing/2014/main" id="{31507C2F-DFBC-791B-A890-B8584C6277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563888" y="1635645"/>
            <a:ext cx="4320480" cy="2291855"/>
          </a:xfrm>
          <a:prstGeom prst="rect">
            <a:avLst/>
          </a:prstGeom>
        </p:spPr>
      </p:pic>
      <p:pic>
        <p:nvPicPr>
          <p:cNvPr id="10" name="Picture 9" descr="A red rectangular object with white text&#10;&#10;AI-generated content may be incorrect.">
            <a:extLst>
              <a:ext uri="{FF2B5EF4-FFF2-40B4-BE49-F238E27FC236}">
                <a16:creationId xmlns:a16="http://schemas.microsoft.com/office/drawing/2014/main" id="{6A88D834-1AB2-B6E4-4549-DD70AD1A7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365953"/>
            <a:ext cx="2321049" cy="3290677"/>
          </a:xfrm>
          <a:prstGeom prst="rect">
            <a:avLst/>
          </a:prstGeom>
        </p:spPr>
      </p:pic>
      <p:sp>
        <p:nvSpPr>
          <p:cNvPr id="2" name="Title 1">
            <a:extLst>
              <a:ext uri="{FF2B5EF4-FFF2-40B4-BE49-F238E27FC236}">
                <a16:creationId xmlns:a16="http://schemas.microsoft.com/office/drawing/2014/main" id="{E943B6B7-1FB3-27D2-F0E8-4B5D551228C4}"/>
              </a:ext>
            </a:extLst>
          </p:cNvPr>
          <p:cNvSpPr>
            <a:spLocks noGrp="1"/>
          </p:cNvSpPr>
          <p:nvPr>
            <p:ph type="title"/>
          </p:nvPr>
        </p:nvSpPr>
        <p:spPr>
          <a:xfrm>
            <a:off x="457200" y="714699"/>
            <a:ext cx="8686800" cy="652735"/>
          </a:xfrm>
        </p:spPr>
        <p:txBody>
          <a:bodyPr>
            <a:normAutofit/>
          </a:bodyPr>
          <a:lstStyle/>
          <a:p>
            <a:r>
              <a:rPr lang="en-NZ" sz="2800" dirty="0"/>
              <a:t>B2/AS1 Third Edition</a:t>
            </a:r>
          </a:p>
        </p:txBody>
      </p:sp>
    </p:spTree>
    <p:extLst>
      <p:ext uri="{BB962C8B-B14F-4D97-AF65-F5344CB8AC3E}">
        <p14:creationId xmlns:p14="http://schemas.microsoft.com/office/powerpoint/2010/main" val="11158800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1A29-C1E6-EBB4-58CD-35FC2923F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5C109-FC4E-75E5-F86B-FD057579C50A}"/>
              </a:ext>
            </a:extLst>
          </p:cNvPr>
          <p:cNvSpPr>
            <a:spLocks noGrp="1"/>
          </p:cNvSpPr>
          <p:nvPr>
            <p:ph type="title"/>
          </p:nvPr>
        </p:nvSpPr>
        <p:spPr>
          <a:xfrm>
            <a:off x="457200" y="714699"/>
            <a:ext cx="8686800" cy="652735"/>
          </a:xfrm>
        </p:spPr>
        <p:txBody>
          <a:bodyPr>
            <a:normAutofit/>
          </a:bodyPr>
          <a:lstStyle/>
          <a:p>
            <a:r>
              <a:rPr lang="en-NZ" sz="2800" dirty="0"/>
              <a:t>B2/AS1 Third Edition – Comparison of the timber section</a:t>
            </a:r>
          </a:p>
        </p:txBody>
      </p:sp>
      <p:pic>
        <p:nvPicPr>
          <p:cNvPr id="4" name="Picture 3" descr="A screenshot of a computer&#10;&#10;AI-generated content may be incorrect.">
            <a:extLst>
              <a:ext uri="{FF2B5EF4-FFF2-40B4-BE49-F238E27FC236}">
                <a16:creationId xmlns:a16="http://schemas.microsoft.com/office/drawing/2014/main" id="{F4003BDE-57BA-B3ED-3D3B-2102E652BF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367434"/>
            <a:ext cx="2721292" cy="3651870"/>
          </a:xfrm>
          <a:prstGeom prst="rect">
            <a:avLst/>
          </a:prstGeom>
        </p:spPr>
      </p:pic>
    </p:spTree>
    <p:extLst>
      <p:ext uri="{BB962C8B-B14F-4D97-AF65-F5344CB8AC3E}">
        <p14:creationId xmlns:p14="http://schemas.microsoft.com/office/powerpoint/2010/main" val="15948353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2281B-C5BF-FC7E-BA2C-8B39A11C5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B46F3-F483-67FA-B9C9-50DAF2611001}"/>
              </a:ext>
            </a:extLst>
          </p:cNvPr>
          <p:cNvSpPr>
            <a:spLocks noGrp="1"/>
          </p:cNvSpPr>
          <p:nvPr>
            <p:ph type="title"/>
          </p:nvPr>
        </p:nvSpPr>
        <p:spPr>
          <a:xfrm>
            <a:off x="457200" y="714699"/>
            <a:ext cx="8686800" cy="652735"/>
          </a:xfrm>
        </p:spPr>
        <p:txBody>
          <a:bodyPr>
            <a:normAutofit/>
          </a:bodyPr>
          <a:lstStyle/>
          <a:p>
            <a:r>
              <a:rPr lang="en-NZ" sz="2800" dirty="0"/>
              <a:t>B2/AS1 Third Edition – BPS reference</a:t>
            </a:r>
          </a:p>
        </p:txBody>
      </p:sp>
      <p:pic>
        <p:nvPicPr>
          <p:cNvPr id="5" name="Picture 4" descr="A close-up of a product&#10;&#10;AI-generated content may be incorrect.">
            <a:extLst>
              <a:ext uri="{FF2B5EF4-FFF2-40B4-BE49-F238E27FC236}">
                <a16:creationId xmlns:a16="http://schemas.microsoft.com/office/drawing/2014/main" id="{C779D708-33D9-46F5-8165-570C3B56D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81510"/>
            <a:ext cx="6012160" cy="1826428"/>
          </a:xfrm>
          <a:prstGeom prst="rect">
            <a:avLst/>
          </a:prstGeom>
        </p:spPr>
      </p:pic>
      <p:cxnSp>
        <p:nvCxnSpPr>
          <p:cNvPr id="7" name="Straight Connector 6">
            <a:extLst>
              <a:ext uri="{FF2B5EF4-FFF2-40B4-BE49-F238E27FC236}">
                <a16:creationId xmlns:a16="http://schemas.microsoft.com/office/drawing/2014/main" id="{E97BD176-E227-C152-3BAF-B01A2A019DFE}"/>
              </a:ext>
            </a:extLst>
          </p:cNvPr>
          <p:cNvCxnSpPr>
            <a:cxnSpLocks/>
          </p:cNvCxnSpPr>
          <p:nvPr/>
        </p:nvCxnSpPr>
        <p:spPr>
          <a:xfrm>
            <a:off x="1331640" y="2556000"/>
            <a:ext cx="7920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459D3C-8A89-5146-A698-87174869560F}"/>
              </a:ext>
            </a:extLst>
          </p:cNvPr>
          <p:cNvCxnSpPr>
            <a:cxnSpLocks/>
          </p:cNvCxnSpPr>
          <p:nvPr/>
        </p:nvCxnSpPr>
        <p:spPr>
          <a:xfrm>
            <a:off x="1331640" y="2931790"/>
            <a:ext cx="7920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A90B92-E026-82E8-33A2-F3A2D70DCCBC}"/>
              </a:ext>
            </a:extLst>
          </p:cNvPr>
          <p:cNvCxnSpPr>
            <a:cxnSpLocks/>
          </p:cNvCxnSpPr>
          <p:nvPr/>
        </p:nvCxnSpPr>
        <p:spPr>
          <a:xfrm>
            <a:off x="5292080" y="3147814"/>
            <a:ext cx="10801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17901D-9B64-3E4A-583C-0B87EA4953A7}"/>
              </a:ext>
            </a:extLst>
          </p:cNvPr>
          <p:cNvCxnSpPr>
            <a:cxnSpLocks/>
          </p:cNvCxnSpPr>
          <p:nvPr/>
        </p:nvCxnSpPr>
        <p:spPr>
          <a:xfrm flipV="1">
            <a:off x="1331640" y="3307938"/>
            <a:ext cx="288032" cy="45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8606C64-43CB-A519-2B66-58287DA042EA}"/>
              </a:ext>
            </a:extLst>
          </p:cNvPr>
          <p:cNvSpPr txBox="1"/>
          <p:nvPr/>
        </p:nvSpPr>
        <p:spPr>
          <a:xfrm>
            <a:off x="6444208" y="2303135"/>
            <a:ext cx="2699792" cy="276999"/>
          </a:xfrm>
          <a:prstGeom prst="rect">
            <a:avLst/>
          </a:prstGeom>
          <a:noFill/>
        </p:spPr>
        <p:txBody>
          <a:bodyPr wrap="square" rtlCol="0">
            <a:spAutoFit/>
          </a:bodyPr>
          <a:lstStyle/>
          <a:p>
            <a:r>
              <a:rPr lang="en-NZ" sz="1200" dirty="0">
                <a:solidFill>
                  <a:srgbClr val="FF0000"/>
                </a:solidFill>
                <a:latin typeface="Aptos" panose="020B0004020202020204" pitchFamily="34" charset="0"/>
              </a:rPr>
              <a:t>Subsection 3.5.1 Durability – 50 years</a:t>
            </a:r>
          </a:p>
        </p:txBody>
      </p:sp>
      <p:sp>
        <p:nvSpPr>
          <p:cNvPr id="15" name="TextBox 14">
            <a:extLst>
              <a:ext uri="{FF2B5EF4-FFF2-40B4-BE49-F238E27FC236}">
                <a16:creationId xmlns:a16="http://schemas.microsoft.com/office/drawing/2014/main" id="{13E017EA-8619-2682-5285-E21BCC257284}"/>
              </a:ext>
            </a:extLst>
          </p:cNvPr>
          <p:cNvSpPr txBox="1"/>
          <p:nvPr/>
        </p:nvSpPr>
        <p:spPr>
          <a:xfrm>
            <a:off x="6444208" y="2692300"/>
            <a:ext cx="2699792" cy="276999"/>
          </a:xfrm>
          <a:prstGeom prst="rect">
            <a:avLst/>
          </a:prstGeom>
          <a:noFill/>
        </p:spPr>
        <p:txBody>
          <a:bodyPr wrap="square" rtlCol="0">
            <a:spAutoFit/>
          </a:bodyPr>
          <a:lstStyle/>
          <a:p>
            <a:r>
              <a:rPr lang="en-NZ" sz="1200" dirty="0">
                <a:solidFill>
                  <a:srgbClr val="FF0000"/>
                </a:solidFill>
                <a:latin typeface="Aptos" panose="020B0004020202020204" pitchFamily="34" charset="0"/>
              </a:rPr>
              <a:t>Subsection 3.5.2 Durability – 15 years</a:t>
            </a:r>
          </a:p>
        </p:txBody>
      </p:sp>
      <p:sp>
        <p:nvSpPr>
          <p:cNvPr id="16" name="TextBox 15">
            <a:extLst>
              <a:ext uri="{FF2B5EF4-FFF2-40B4-BE49-F238E27FC236}">
                <a16:creationId xmlns:a16="http://schemas.microsoft.com/office/drawing/2014/main" id="{FA2FEE25-EDAA-09C3-9F41-9A99D6EF6ACF}"/>
              </a:ext>
            </a:extLst>
          </p:cNvPr>
          <p:cNvSpPr txBox="1"/>
          <p:nvPr/>
        </p:nvSpPr>
        <p:spPr>
          <a:xfrm>
            <a:off x="6444208" y="2969299"/>
            <a:ext cx="2304256" cy="276999"/>
          </a:xfrm>
          <a:prstGeom prst="rect">
            <a:avLst/>
          </a:prstGeom>
          <a:noFill/>
        </p:spPr>
        <p:txBody>
          <a:bodyPr wrap="square" rtlCol="0">
            <a:spAutoFit/>
          </a:bodyPr>
          <a:lstStyle/>
          <a:p>
            <a:r>
              <a:rPr lang="en-NZ" sz="1200" dirty="0">
                <a:solidFill>
                  <a:srgbClr val="FF0000"/>
                </a:solidFill>
                <a:latin typeface="Aptos" panose="020B0004020202020204" pitchFamily="34" charset="0"/>
              </a:rPr>
              <a:t>Subsections 3.5.1 and 3.5.2</a:t>
            </a:r>
          </a:p>
        </p:txBody>
      </p:sp>
    </p:spTree>
    <p:extLst>
      <p:ext uri="{BB962C8B-B14F-4D97-AF65-F5344CB8AC3E}">
        <p14:creationId xmlns:p14="http://schemas.microsoft.com/office/powerpoint/2010/main" val="35102869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316F-0BFD-6AB5-5AA1-98EE2D501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5AFF7-88DB-8314-AC8B-ABD1CFD4952C}"/>
              </a:ext>
            </a:extLst>
          </p:cNvPr>
          <p:cNvSpPr>
            <a:spLocks noGrp="1"/>
          </p:cNvSpPr>
          <p:nvPr>
            <p:ph type="title"/>
          </p:nvPr>
        </p:nvSpPr>
        <p:spPr>
          <a:xfrm>
            <a:off x="457200" y="714699"/>
            <a:ext cx="8686800" cy="652735"/>
          </a:xfrm>
        </p:spPr>
        <p:txBody>
          <a:bodyPr>
            <a:normAutofit/>
          </a:bodyPr>
          <a:lstStyle/>
          <a:p>
            <a:r>
              <a:rPr lang="en-NZ" sz="2800" dirty="0"/>
              <a:t>C/AS1, C/AS2, C/VM2</a:t>
            </a:r>
          </a:p>
        </p:txBody>
      </p:sp>
      <p:pic>
        <p:nvPicPr>
          <p:cNvPr id="3" name="Picture 2" descr="A red sign with white text&#10;&#10;AI-generated content may be incorrect.">
            <a:extLst>
              <a:ext uri="{FF2B5EF4-FFF2-40B4-BE49-F238E27FC236}">
                <a16:creationId xmlns:a16="http://schemas.microsoft.com/office/drawing/2014/main" id="{D2E23434-3CFF-5626-202E-3D8F9C93A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24" y="1563638"/>
            <a:ext cx="1296144" cy="1820775"/>
          </a:xfrm>
          <a:prstGeom prst="rect">
            <a:avLst/>
          </a:prstGeom>
          <a:ln w="6350">
            <a:solidFill>
              <a:schemeClr val="tx1"/>
            </a:solidFill>
          </a:ln>
        </p:spPr>
      </p:pic>
      <p:pic>
        <p:nvPicPr>
          <p:cNvPr id="4" name="Picture 3" descr="A red rectangular object with white text&#10;&#10;AI-generated content may be incorrect.">
            <a:extLst>
              <a:ext uri="{FF2B5EF4-FFF2-40B4-BE49-F238E27FC236}">
                <a16:creationId xmlns:a16="http://schemas.microsoft.com/office/drawing/2014/main" id="{F847B83E-8F58-79E8-32F9-7D078F1D6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1922261"/>
            <a:ext cx="1440160" cy="2034771"/>
          </a:xfrm>
          <a:prstGeom prst="rect">
            <a:avLst/>
          </a:prstGeom>
          <a:ln w="6350">
            <a:solidFill>
              <a:schemeClr val="tx1"/>
            </a:solidFill>
          </a:ln>
        </p:spPr>
      </p:pic>
      <p:pic>
        <p:nvPicPr>
          <p:cNvPr id="6" name="Picture 5" descr="A red cover with white text&#10;&#10;AI-generated content may be incorrect.">
            <a:extLst>
              <a:ext uri="{FF2B5EF4-FFF2-40B4-BE49-F238E27FC236}">
                <a16:creationId xmlns:a16="http://schemas.microsoft.com/office/drawing/2014/main" id="{DDE6B872-87ED-11D7-37C6-000C926417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355726"/>
            <a:ext cx="1613720" cy="2290706"/>
          </a:xfrm>
          <a:prstGeom prst="rect">
            <a:avLst/>
          </a:prstGeom>
          <a:ln w="6350">
            <a:solidFill>
              <a:schemeClr val="tx1"/>
            </a:solidFill>
          </a:ln>
        </p:spPr>
      </p:pic>
      <p:sp>
        <p:nvSpPr>
          <p:cNvPr id="7" name="Text Box 2">
            <a:extLst>
              <a:ext uri="{FF2B5EF4-FFF2-40B4-BE49-F238E27FC236}">
                <a16:creationId xmlns:a16="http://schemas.microsoft.com/office/drawing/2014/main" id="{FF978166-FAA4-FFA6-E1D3-C5D7F8FF1A5A}"/>
              </a:ext>
            </a:extLst>
          </p:cNvPr>
          <p:cNvSpPr txBox="1"/>
          <p:nvPr/>
        </p:nvSpPr>
        <p:spPr>
          <a:xfrm>
            <a:off x="4716016" y="1851670"/>
            <a:ext cx="4218928" cy="2366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All references to fire testing standards relocated to the Building Product Specifications</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C/AS1 already published in new format</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C/AS2 and C/VM2 revised to the new document format. Headings and layout simplified</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Tables simplified</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C/VM2 design scenarios revised where the Building Product Specifications now contain the requirements</a:t>
            </a:r>
          </a:p>
        </p:txBody>
      </p:sp>
    </p:spTree>
    <p:extLst>
      <p:ext uri="{BB962C8B-B14F-4D97-AF65-F5344CB8AC3E}">
        <p14:creationId xmlns:p14="http://schemas.microsoft.com/office/powerpoint/2010/main" val="14737702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D8763-88E1-4ED8-9207-0036AE086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97F63-F434-679E-F291-E154750EB289}"/>
              </a:ext>
            </a:extLst>
          </p:cNvPr>
          <p:cNvSpPr>
            <a:spLocks noGrp="1"/>
          </p:cNvSpPr>
          <p:nvPr>
            <p:ph type="title"/>
          </p:nvPr>
        </p:nvSpPr>
        <p:spPr>
          <a:xfrm>
            <a:off x="457200" y="714699"/>
            <a:ext cx="8686800" cy="652735"/>
          </a:xfrm>
        </p:spPr>
        <p:txBody>
          <a:bodyPr>
            <a:normAutofit/>
          </a:bodyPr>
          <a:lstStyle/>
          <a:p>
            <a:r>
              <a:rPr lang="en-NZ" sz="2800" dirty="0"/>
              <a:t>C/AS2 Second edition – Examples</a:t>
            </a:r>
          </a:p>
        </p:txBody>
      </p:sp>
      <p:pic>
        <p:nvPicPr>
          <p:cNvPr id="8" name="Picture 7">
            <a:extLst>
              <a:ext uri="{FF2B5EF4-FFF2-40B4-BE49-F238E27FC236}">
                <a16:creationId xmlns:a16="http://schemas.microsoft.com/office/drawing/2014/main" id="{ECCB44CC-9E9D-8E50-0D4D-7F9DA41C9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70" y="1367434"/>
            <a:ext cx="6311478" cy="574721"/>
          </a:xfrm>
          <a:prstGeom prst="rect">
            <a:avLst/>
          </a:prstGeom>
        </p:spPr>
      </p:pic>
      <p:pic>
        <p:nvPicPr>
          <p:cNvPr id="10" name="Picture 9">
            <a:extLst>
              <a:ext uri="{FF2B5EF4-FFF2-40B4-BE49-F238E27FC236}">
                <a16:creationId xmlns:a16="http://schemas.microsoft.com/office/drawing/2014/main" id="{A9916F29-B3B3-CAC8-2738-50DAA0817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26" y="1989125"/>
            <a:ext cx="6587554" cy="596840"/>
          </a:xfrm>
          <a:prstGeom prst="rect">
            <a:avLst/>
          </a:prstGeom>
        </p:spPr>
      </p:pic>
      <p:pic>
        <p:nvPicPr>
          <p:cNvPr id="12" name="Picture 11" descr="A close-up of a white background&#10;&#10;AI-generated content may be incorrect.">
            <a:extLst>
              <a:ext uri="{FF2B5EF4-FFF2-40B4-BE49-F238E27FC236}">
                <a16:creationId xmlns:a16="http://schemas.microsoft.com/office/drawing/2014/main" id="{F0F7875C-80F5-4FB8-256E-A4D3A2678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644" y="2632934"/>
            <a:ext cx="5919564" cy="1314361"/>
          </a:xfrm>
          <a:prstGeom prst="rect">
            <a:avLst/>
          </a:prstGeom>
        </p:spPr>
      </p:pic>
      <p:pic>
        <p:nvPicPr>
          <p:cNvPr id="14" name="Picture 13">
            <a:extLst>
              <a:ext uri="{FF2B5EF4-FFF2-40B4-BE49-F238E27FC236}">
                <a16:creationId xmlns:a16="http://schemas.microsoft.com/office/drawing/2014/main" id="{44815806-550F-6576-DF99-6C9AC8508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322" y="4011911"/>
            <a:ext cx="6207918" cy="600257"/>
          </a:xfrm>
          <a:prstGeom prst="rect">
            <a:avLst/>
          </a:prstGeom>
        </p:spPr>
      </p:pic>
    </p:spTree>
    <p:extLst>
      <p:ext uri="{BB962C8B-B14F-4D97-AF65-F5344CB8AC3E}">
        <p14:creationId xmlns:p14="http://schemas.microsoft.com/office/powerpoint/2010/main" val="6937247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3548-3C57-B64B-DA66-C4A9CC01BBE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AEBCC93-0C84-9BC6-D9D9-ED1F8622E210}"/>
              </a:ext>
            </a:extLst>
          </p:cNvPr>
          <p:cNvSpPr>
            <a:spLocks noGrp="1"/>
          </p:cNvSpPr>
          <p:nvPr>
            <p:ph type="title"/>
          </p:nvPr>
        </p:nvSpPr>
        <p:spPr>
          <a:xfrm>
            <a:off x="395536" y="852089"/>
            <a:ext cx="8593301" cy="432370"/>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t>Overseas building products</a:t>
            </a:r>
            <a:endParaRPr lang="en-US" sz="2800" b="0" spc="300" dirty="0">
              <a:latin typeface="+mn-lt"/>
            </a:endParaRPr>
          </a:p>
        </p:txBody>
      </p:sp>
      <p:sp>
        <p:nvSpPr>
          <p:cNvPr id="6" name="TextBox 5">
            <a:extLst>
              <a:ext uri="{FF2B5EF4-FFF2-40B4-BE49-F238E27FC236}">
                <a16:creationId xmlns:a16="http://schemas.microsoft.com/office/drawing/2014/main" id="{582585DD-0D09-29B0-B240-B4C2EE15B60B}"/>
              </a:ext>
            </a:extLst>
          </p:cNvPr>
          <p:cNvSpPr txBox="1"/>
          <p:nvPr/>
        </p:nvSpPr>
        <p:spPr>
          <a:xfrm>
            <a:off x="4811393" y="1005002"/>
            <a:ext cx="4052696" cy="276999"/>
          </a:xfrm>
          <a:prstGeom prst="rect">
            <a:avLst/>
          </a:prstGeom>
          <a:noFill/>
        </p:spPr>
        <p:txBody>
          <a:bodyPr wrap="square" rtlCol="0">
            <a:spAutoFit/>
          </a:bodyPr>
          <a:lstStyle/>
          <a:p>
            <a:r>
              <a:rPr lang="en-NZ" sz="1200" dirty="0"/>
              <a:t>More information: </a:t>
            </a:r>
            <a:r>
              <a:rPr lang="en-NZ" sz="1200" dirty="0">
                <a:hlinkClick r:id="rId3"/>
              </a:rPr>
              <a:t>www.building.govt.nz/overseasproducts</a:t>
            </a:r>
            <a:r>
              <a:rPr lang="en-NZ" sz="1200" dirty="0"/>
              <a:t> </a:t>
            </a:r>
          </a:p>
        </p:txBody>
      </p:sp>
      <p:sp>
        <p:nvSpPr>
          <p:cNvPr id="2" name="Title 1">
            <a:extLst>
              <a:ext uri="{FF2B5EF4-FFF2-40B4-BE49-F238E27FC236}">
                <a16:creationId xmlns:a16="http://schemas.microsoft.com/office/drawing/2014/main" id="{A36DDBD6-73CA-8BF2-77EA-B166D933AC49}"/>
              </a:ext>
            </a:extLst>
          </p:cNvPr>
          <p:cNvSpPr txBox="1">
            <a:spLocks/>
          </p:cNvSpPr>
          <p:nvPr/>
        </p:nvSpPr>
        <p:spPr>
          <a:xfrm>
            <a:off x="186796" y="3597384"/>
            <a:ext cx="2671583" cy="1226347"/>
          </a:xfrm>
          <a:prstGeom prst="rect">
            <a:avLst/>
          </a:prstGeom>
        </p:spPr>
        <p:txBody>
          <a:bodyPr vert="horz" lIns="91440" tIns="45720" rIns="9144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gn="ctr">
              <a:lnSpc>
                <a:spcPts val="2000"/>
              </a:lnSpc>
            </a:pPr>
            <a:r>
              <a:rPr lang="en-US" sz="4000" dirty="0">
                <a:solidFill>
                  <a:srgbClr val="005A9E"/>
                </a:solidFill>
              </a:rPr>
              <a:t>450+</a:t>
            </a:r>
          </a:p>
          <a:p>
            <a:pPr algn="ctr">
              <a:lnSpc>
                <a:spcPts val="2000"/>
              </a:lnSpc>
            </a:pPr>
            <a:r>
              <a:rPr lang="en-US" sz="1600" b="0" dirty="0">
                <a:solidFill>
                  <a:srgbClr val="005A9E"/>
                </a:solidFill>
              </a:rPr>
              <a:t>Cited standards in the</a:t>
            </a:r>
            <a:br>
              <a:rPr lang="en-US" sz="1600" b="0" dirty="0">
                <a:solidFill>
                  <a:srgbClr val="005A9E"/>
                </a:solidFill>
              </a:rPr>
            </a:br>
            <a:r>
              <a:rPr lang="en-US" sz="1600" b="0" dirty="0">
                <a:solidFill>
                  <a:srgbClr val="005A9E"/>
                </a:solidFill>
              </a:rPr>
              <a:t>AS and VM documents</a:t>
            </a:r>
          </a:p>
        </p:txBody>
      </p:sp>
      <p:sp>
        <p:nvSpPr>
          <p:cNvPr id="3" name="Title 1">
            <a:extLst>
              <a:ext uri="{FF2B5EF4-FFF2-40B4-BE49-F238E27FC236}">
                <a16:creationId xmlns:a16="http://schemas.microsoft.com/office/drawing/2014/main" id="{399F3A3F-0AE0-B251-8A57-747C05C1311F}"/>
              </a:ext>
            </a:extLst>
          </p:cNvPr>
          <p:cNvSpPr txBox="1">
            <a:spLocks/>
          </p:cNvSpPr>
          <p:nvPr/>
        </p:nvSpPr>
        <p:spPr>
          <a:xfrm>
            <a:off x="3236207" y="3562216"/>
            <a:ext cx="2671583" cy="1226347"/>
          </a:xfrm>
          <a:prstGeom prst="rect">
            <a:avLst/>
          </a:prstGeom>
        </p:spPr>
        <p:txBody>
          <a:bodyPr vert="horz" lIns="91440" tIns="45720" rIns="9144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gn="ctr">
              <a:lnSpc>
                <a:spcPts val="2000"/>
              </a:lnSpc>
            </a:pPr>
            <a:r>
              <a:rPr lang="en-US" sz="4000" dirty="0">
                <a:solidFill>
                  <a:srgbClr val="005A9E"/>
                </a:solidFill>
              </a:rPr>
              <a:t>250+</a:t>
            </a:r>
          </a:p>
          <a:p>
            <a:pPr algn="ctr">
              <a:lnSpc>
                <a:spcPts val="2000"/>
              </a:lnSpc>
            </a:pPr>
            <a:r>
              <a:rPr lang="en-US" sz="1600" b="0" dirty="0">
                <a:solidFill>
                  <a:srgbClr val="005A9E"/>
                </a:solidFill>
              </a:rPr>
              <a:t>Building product standards</a:t>
            </a:r>
          </a:p>
        </p:txBody>
      </p:sp>
      <p:sp>
        <p:nvSpPr>
          <p:cNvPr id="7" name="Arrow: Right 6">
            <a:extLst>
              <a:ext uri="{FF2B5EF4-FFF2-40B4-BE49-F238E27FC236}">
                <a16:creationId xmlns:a16="http://schemas.microsoft.com/office/drawing/2014/main" id="{3FC2E777-147D-ABA5-B37E-4D6910FEBBB2}"/>
              </a:ext>
            </a:extLst>
          </p:cNvPr>
          <p:cNvSpPr/>
          <p:nvPr/>
        </p:nvSpPr>
        <p:spPr>
          <a:xfrm>
            <a:off x="2651249" y="3691228"/>
            <a:ext cx="792088" cy="5699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rrow: Right 7">
            <a:extLst>
              <a:ext uri="{FF2B5EF4-FFF2-40B4-BE49-F238E27FC236}">
                <a16:creationId xmlns:a16="http://schemas.microsoft.com/office/drawing/2014/main" id="{450ED80C-1FEB-9853-EDA9-943BF67B98BB}"/>
              </a:ext>
            </a:extLst>
          </p:cNvPr>
          <p:cNvSpPr/>
          <p:nvPr/>
        </p:nvSpPr>
        <p:spPr>
          <a:xfrm>
            <a:off x="5907789" y="3663377"/>
            <a:ext cx="792088" cy="5699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itle 1">
            <a:extLst>
              <a:ext uri="{FF2B5EF4-FFF2-40B4-BE49-F238E27FC236}">
                <a16:creationId xmlns:a16="http://schemas.microsoft.com/office/drawing/2014/main" id="{1ED08377-27FA-1656-942F-0F69EF634682}"/>
              </a:ext>
            </a:extLst>
          </p:cNvPr>
          <p:cNvSpPr txBox="1">
            <a:spLocks/>
          </p:cNvSpPr>
          <p:nvPr/>
        </p:nvSpPr>
        <p:spPr>
          <a:xfrm>
            <a:off x="6192506" y="3663377"/>
            <a:ext cx="2671583" cy="1226347"/>
          </a:xfrm>
          <a:prstGeom prst="rect">
            <a:avLst/>
          </a:prstGeom>
        </p:spPr>
        <p:txBody>
          <a:bodyPr vert="horz" lIns="91440" tIns="45720" rIns="9144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gn="ctr">
              <a:lnSpc>
                <a:spcPts val="2000"/>
              </a:lnSpc>
            </a:pPr>
            <a:r>
              <a:rPr lang="en-US" sz="4000" dirty="0">
                <a:solidFill>
                  <a:srgbClr val="005A9E"/>
                </a:solidFill>
              </a:rPr>
              <a:t>140</a:t>
            </a:r>
          </a:p>
          <a:p>
            <a:pPr algn="ctr">
              <a:lnSpc>
                <a:spcPts val="2000"/>
              </a:lnSpc>
            </a:pPr>
            <a:r>
              <a:rPr lang="en-US" sz="1600" b="0" dirty="0">
                <a:solidFill>
                  <a:srgbClr val="005A9E"/>
                </a:solidFill>
              </a:rPr>
              <a:t>Only option </a:t>
            </a:r>
            <a:br>
              <a:rPr lang="en-US" sz="1600" b="0" dirty="0">
                <a:solidFill>
                  <a:srgbClr val="005A9E"/>
                </a:solidFill>
              </a:rPr>
            </a:br>
            <a:r>
              <a:rPr lang="en-US" sz="1600" b="0" dirty="0">
                <a:solidFill>
                  <a:srgbClr val="005A9E"/>
                </a:solidFill>
              </a:rPr>
              <a:t>for demonstrating compliance </a:t>
            </a:r>
          </a:p>
        </p:txBody>
      </p:sp>
      <p:sp>
        <p:nvSpPr>
          <p:cNvPr id="10" name="TextBox 9">
            <a:extLst>
              <a:ext uri="{FF2B5EF4-FFF2-40B4-BE49-F238E27FC236}">
                <a16:creationId xmlns:a16="http://schemas.microsoft.com/office/drawing/2014/main" id="{3E0F92BD-F15F-E27B-C968-6CD18993C1EC}"/>
              </a:ext>
            </a:extLst>
          </p:cNvPr>
          <p:cNvSpPr txBox="1"/>
          <p:nvPr/>
        </p:nvSpPr>
        <p:spPr>
          <a:xfrm>
            <a:off x="323528" y="3075719"/>
            <a:ext cx="7643192" cy="461665"/>
          </a:xfrm>
          <a:prstGeom prst="rect">
            <a:avLst/>
          </a:prstGeom>
          <a:noFill/>
        </p:spPr>
        <p:txBody>
          <a:bodyPr wrap="square" rtlCol="0">
            <a:spAutoFit/>
          </a:bodyPr>
          <a:lstStyle/>
          <a:p>
            <a:r>
              <a:rPr lang="en-NZ" sz="2400" dirty="0">
                <a:latin typeface="Calibri" panose="020F0502020204030204" pitchFamily="34" charset="0"/>
                <a:ea typeface="Calibri" panose="020F0502020204030204" pitchFamily="34" charset="0"/>
                <a:cs typeface="Calibri" panose="020F0502020204030204" pitchFamily="34" charset="0"/>
              </a:rPr>
              <a:t>Standards in acceptable solutions and verification methods:</a:t>
            </a:r>
            <a:endParaRPr lang="en-NZ" sz="2400" b="1" dirty="0"/>
          </a:p>
        </p:txBody>
      </p:sp>
      <p:sp>
        <p:nvSpPr>
          <p:cNvPr id="5" name="TextBox 4">
            <a:extLst>
              <a:ext uri="{FF2B5EF4-FFF2-40B4-BE49-F238E27FC236}">
                <a16:creationId xmlns:a16="http://schemas.microsoft.com/office/drawing/2014/main" id="{2447AA36-9863-90F3-BD60-FFE3852E4209}"/>
              </a:ext>
            </a:extLst>
          </p:cNvPr>
          <p:cNvSpPr txBox="1"/>
          <p:nvPr/>
        </p:nvSpPr>
        <p:spPr>
          <a:xfrm>
            <a:off x="2132333" y="1397749"/>
            <a:ext cx="5680027" cy="150810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Endorsed overseas standards</a:t>
            </a:r>
          </a:p>
          <a:p>
            <a:pPr marL="285750" indent="-285750">
              <a:spcAft>
                <a:spcPts val="1200"/>
              </a:spcAft>
              <a:buFont typeface="Arial" panose="020B060402020202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Recognition of products certified overseas</a:t>
            </a:r>
          </a:p>
          <a:p>
            <a:pPr marL="285750" indent="-285750">
              <a:spcAft>
                <a:spcPts val="1200"/>
              </a:spcAft>
              <a:buFont typeface="Arial" panose="020B0604020202020204" pitchFamily="34" charset="0"/>
              <a:buChar char="•"/>
            </a:pPr>
            <a:r>
              <a:rPr lang="en-NZ" sz="2400" b="1" dirty="0">
                <a:latin typeface="Calibri" panose="020F0502020204030204" pitchFamily="34" charset="0"/>
                <a:ea typeface="Calibri" panose="020F0502020204030204" pitchFamily="34" charset="0"/>
                <a:cs typeface="Times New Roman" panose="02020603050405020304" pitchFamily="18" charset="0"/>
              </a:rPr>
              <a:t>The Building Product Specifications</a:t>
            </a:r>
          </a:p>
        </p:txBody>
      </p:sp>
    </p:spTree>
    <p:extLst>
      <p:ext uri="{BB962C8B-B14F-4D97-AF65-F5344CB8AC3E}">
        <p14:creationId xmlns:p14="http://schemas.microsoft.com/office/powerpoint/2010/main" val="65122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P spid="9" grpId="0"/>
      <p:bldP spid="1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488A-4976-3F4F-E7C1-6A7F61109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A9B8B-697B-D7FE-65A1-99A079ACB2DE}"/>
              </a:ext>
            </a:extLst>
          </p:cNvPr>
          <p:cNvSpPr>
            <a:spLocks noGrp="1"/>
          </p:cNvSpPr>
          <p:nvPr>
            <p:ph type="title"/>
          </p:nvPr>
        </p:nvSpPr>
        <p:spPr>
          <a:xfrm>
            <a:off x="457200" y="714699"/>
            <a:ext cx="8686800" cy="652735"/>
          </a:xfrm>
        </p:spPr>
        <p:txBody>
          <a:bodyPr>
            <a:normAutofit/>
          </a:bodyPr>
          <a:lstStyle/>
          <a:p>
            <a:r>
              <a:rPr lang="en-NZ" sz="2800" dirty="0"/>
              <a:t>C/AS2 Comparison – Part 3</a:t>
            </a:r>
          </a:p>
        </p:txBody>
      </p:sp>
      <p:sp>
        <p:nvSpPr>
          <p:cNvPr id="8" name="TextBox 7">
            <a:extLst>
              <a:ext uri="{FF2B5EF4-FFF2-40B4-BE49-F238E27FC236}">
                <a16:creationId xmlns:a16="http://schemas.microsoft.com/office/drawing/2014/main" id="{5DABF85C-C481-3C54-8DAF-26E3B4A53DA5}"/>
              </a:ext>
            </a:extLst>
          </p:cNvPr>
          <p:cNvSpPr txBox="1"/>
          <p:nvPr/>
        </p:nvSpPr>
        <p:spPr>
          <a:xfrm>
            <a:off x="457200" y="1173182"/>
            <a:ext cx="3528392" cy="3970318"/>
          </a:xfrm>
          <a:prstGeom prst="rect">
            <a:avLst/>
          </a:prstGeom>
          <a:noFill/>
        </p:spPr>
        <p:txBody>
          <a:bodyPr wrap="square">
            <a:spAutoFit/>
          </a:bodyPr>
          <a:lstStyle/>
          <a:p>
            <a:pPr>
              <a:buNone/>
            </a:pPr>
            <a:r>
              <a:rPr lang="en-NZ" sz="1400" b="1" kern="100" dirty="0">
                <a:effectLst/>
                <a:latin typeface="Aptos" panose="020B0004020202020204" pitchFamily="34" charset="0"/>
                <a:ea typeface="Aptos" panose="020B0004020202020204" pitchFamily="34" charset="0"/>
                <a:cs typeface="Times New Roman" panose="02020603050405020304" pitchFamily="18" charset="0"/>
              </a:rPr>
              <a:t>C/AS2 First Edition</a:t>
            </a:r>
          </a:p>
          <a:p>
            <a:pPr>
              <a:buNone/>
            </a:pPr>
            <a:r>
              <a:rPr lang="en-NZ" sz="1400" b="1" kern="100" dirty="0">
                <a:latin typeface="Aptos" panose="020B0004020202020204" pitchFamily="34" charset="0"/>
                <a:ea typeface="Aptos" panose="020B0004020202020204" pitchFamily="34" charset="0"/>
                <a:cs typeface="Times New Roman" panose="02020603050405020304" pitchFamily="18" charset="0"/>
              </a:rPr>
              <a:t>Part 3. Means of escape</a:t>
            </a:r>
            <a:endParaRPr lang="en-NZ" sz="14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 General principles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3.2 Number of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3.3 Height and width of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3.4 Length of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3.5 Escape from basements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3.6 Open paths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3.7 Special cases of open paths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3.8 Dead ends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3.9 Exitways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3.10 Control of </a:t>
            </a:r>
            <a:r>
              <a:rPr lang="en-NZ" sz="1400" kern="100" dirty="0" err="1">
                <a:effectLst/>
                <a:latin typeface="Aptos" panose="020B0004020202020204" pitchFamily="34" charset="0"/>
                <a:ea typeface="Aptos" panose="020B0004020202020204" pitchFamily="34" charset="0"/>
                <a:cs typeface="Times New Roman" panose="02020603050405020304" pitchFamily="18" charset="0"/>
              </a:rPr>
              <a:t>exitway</a:t>
            </a:r>
            <a:r>
              <a:rPr lang="en-NZ" sz="1400" kern="100" dirty="0">
                <a:effectLst/>
                <a:latin typeface="Aptos" panose="020B0004020202020204" pitchFamily="34" charset="0"/>
                <a:ea typeface="Aptos" panose="020B0004020202020204" pitchFamily="34" charset="0"/>
                <a:cs typeface="Times New Roman" panose="02020603050405020304" pitchFamily="18" charset="0"/>
              </a:rPr>
              <a:t> activities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3.11 External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3.12 Final exits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3.13 Single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3.14 Special conditions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3.15 Doors subdividing escape routes</a:t>
            </a:r>
          </a:p>
          <a:p>
            <a:r>
              <a:rPr lang="en-NZ" sz="1400" kern="100" dirty="0">
                <a:effectLst/>
                <a:latin typeface="Aptos" panose="020B0004020202020204" pitchFamily="34" charset="0"/>
                <a:ea typeface="Aptos" panose="020B0004020202020204" pitchFamily="34" charset="0"/>
                <a:cs typeface="Times New Roman" panose="02020603050405020304" pitchFamily="18" charset="0"/>
              </a:rPr>
              <a:t>3.16 Signs</a:t>
            </a:r>
          </a:p>
        </p:txBody>
      </p:sp>
      <p:sp>
        <p:nvSpPr>
          <p:cNvPr id="9" name="TextBox 8">
            <a:extLst>
              <a:ext uri="{FF2B5EF4-FFF2-40B4-BE49-F238E27FC236}">
                <a16:creationId xmlns:a16="http://schemas.microsoft.com/office/drawing/2014/main" id="{783E3120-3FD8-1E61-5701-4F3E0F3E8448}"/>
              </a:ext>
            </a:extLst>
          </p:cNvPr>
          <p:cNvSpPr txBox="1"/>
          <p:nvPr/>
        </p:nvSpPr>
        <p:spPr>
          <a:xfrm>
            <a:off x="5140896" y="1206346"/>
            <a:ext cx="3528392" cy="2462213"/>
          </a:xfrm>
          <a:prstGeom prst="rect">
            <a:avLst/>
          </a:prstGeom>
          <a:noFill/>
        </p:spPr>
        <p:txBody>
          <a:bodyPr wrap="square">
            <a:spAutoFit/>
          </a:bodyPr>
          <a:lstStyle/>
          <a:p>
            <a:pPr>
              <a:buNone/>
            </a:pPr>
            <a:r>
              <a:rPr lang="en-NZ" sz="1400" b="1" kern="100" dirty="0">
                <a:effectLst/>
                <a:latin typeface="Aptos" panose="020B0004020202020204" pitchFamily="34" charset="0"/>
                <a:ea typeface="Aptos" panose="020B0004020202020204" pitchFamily="34" charset="0"/>
                <a:cs typeface="Times New Roman" panose="02020603050405020304" pitchFamily="18" charset="0"/>
              </a:rPr>
              <a:t>C/AS2 Second Edition</a:t>
            </a:r>
          </a:p>
          <a:p>
            <a:pPr>
              <a:buNone/>
            </a:pPr>
            <a:r>
              <a:rPr lang="en-NZ" sz="1400" b="1" kern="100" dirty="0">
                <a:latin typeface="Aptos" panose="020B0004020202020204" pitchFamily="34" charset="0"/>
                <a:ea typeface="Aptos" panose="020B0004020202020204" pitchFamily="34" charset="0"/>
                <a:cs typeface="Times New Roman" panose="02020603050405020304" pitchFamily="18" charset="0"/>
              </a:rPr>
              <a:t>Part 3. Means of escape</a:t>
            </a:r>
            <a:endParaRPr lang="en-NZ" sz="14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3.1 General principles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3.2 Height and width of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3.3 Length of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3.4 Open paths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3.5 Exitways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3.6 External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3.7 Final exits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3.8 Single escape routes</a:t>
            </a:r>
          </a:p>
          <a:p>
            <a:pPr>
              <a:buNone/>
            </a:pPr>
            <a:r>
              <a:rPr lang="en-NZ" sz="1400" kern="100" dirty="0">
                <a:effectLst/>
                <a:latin typeface="Aptos" panose="020B0004020202020204" pitchFamily="34" charset="0"/>
                <a:ea typeface="Aptos" panose="020B0004020202020204" pitchFamily="34" charset="0"/>
                <a:cs typeface="Times New Roman" panose="02020603050405020304" pitchFamily="18" charset="0"/>
              </a:rPr>
              <a:t>3.9 Doors subdividing escape routes</a:t>
            </a:r>
          </a:p>
        </p:txBody>
      </p:sp>
      <p:sp>
        <p:nvSpPr>
          <p:cNvPr id="10" name="Arrow: Right 9">
            <a:extLst>
              <a:ext uri="{FF2B5EF4-FFF2-40B4-BE49-F238E27FC236}">
                <a16:creationId xmlns:a16="http://schemas.microsoft.com/office/drawing/2014/main" id="{3E9B425D-E6BF-A1F6-8D85-21B5B86302FF}"/>
              </a:ext>
            </a:extLst>
          </p:cNvPr>
          <p:cNvSpPr/>
          <p:nvPr/>
        </p:nvSpPr>
        <p:spPr>
          <a:xfrm>
            <a:off x="3851920" y="2427734"/>
            <a:ext cx="936104" cy="864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153268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43EE7-14D7-0D0D-F837-16F507F9B2FB}"/>
            </a:ext>
          </a:extLst>
        </p:cNvPr>
        <p:cNvGrpSpPr/>
        <p:nvPr/>
      </p:nvGrpSpPr>
      <p:grpSpPr>
        <a:xfrm>
          <a:off x="0" y="0"/>
          <a:ext cx="0" cy="0"/>
          <a:chOff x="0" y="0"/>
          <a:chExt cx="0" cy="0"/>
        </a:xfrm>
      </p:grpSpPr>
      <p:pic>
        <p:nvPicPr>
          <p:cNvPr id="4" name="Picture 3" descr="A table with numbers and text&#10;&#10;AI-generated content may be incorrect.">
            <a:extLst>
              <a:ext uri="{FF2B5EF4-FFF2-40B4-BE49-F238E27FC236}">
                <a16:creationId xmlns:a16="http://schemas.microsoft.com/office/drawing/2014/main" id="{C3891DC1-A6FE-7F64-7DEF-681CFAC416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551" y="1419622"/>
            <a:ext cx="5421391" cy="2739192"/>
          </a:xfrm>
          <a:prstGeom prst="rect">
            <a:avLst/>
          </a:prstGeom>
        </p:spPr>
      </p:pic>
      <p:sp>
        <p:nvSpPr>
          <p:cNvPr id="6" name="Rectangle 5">
            <a:extLst>
              <a:ext uri="{FF2B5EF4-FFF2-40B4-BE49-F238E27FC236}">
                <a16:creationId xmlns:a16="http://schemas.microsoft.com/office/drawing/2014/main" id="{04333C39-10CD-89E3-D021-82B6C93D1CBE}"/>
              </a:ext>
            </a:extLst>
          </p:cNvPr>
          <p:cNvSpPr/>
          <p:nvPr/>
        </p:nvSpPr>
        <p:spPr>
          <a:xfrm>
            <a:off x="899592" y="3906742"/>
            <a:ext cx="864096" cy="249184"/>
          </a:xfrm>
          <a:prstGeom prst="rect">
            <a:avLst/>
          </a:prstGeom>
          <a:solidFill>
            <a:srgbClr val="89C1FF">
              <a:alpha val="4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8F9A5CC2-94E5-8C78-3B3D-537A0DE0002C}"/>
              </a:ext>
            </a:extLst>
          </p:cNvPr>
          <p:cNvSpPr/>
          <p:nvPr/>
        </p:nvSpPr>
        <p:spPr>
          <a:xfrm>
            <a:off x="1835696" y="2571750"/>
            <a:ext cx="1512168" cy="396000"/>
          </a:xfrm>
          <a:prstGeom prst="rect">
            <a:avLst/>
          </a:prstGeom>
          <a:solidFill>
            <a:srgbClr val="89C1FF">
              <a:alpha val="4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6139EFFF-787E-2BC2-559A-4B405CCDCC14}"/>
              </a:ext>
            </a:extLst>
          </p:cNvPr>
          <p:cNvSpPr>
            <a:spLocks noGrp="1"/>
          </p:cNvSpPr>
          <p:nvPr>
            <p:ph type="title"/>
          </p:nvPr>
        </p:nvSpPr>
        <p:spPr>
          <a:xfrm>
            <a:off x="457200" y="714699"/>
            <a:ext cx="8686800" cy="652735"/>
          </a:xfrm>
        </p:spPr>
        <p:txBody>
          <a:bodyPr>
            <a:normAutofit/>
          </a:bodyPr>
          <a:lstStyle/>
          <a:p>
            <a:r>
              <a:rPr lang="en-NZ" sz="2800" dirty="0"/>
              <a:t>C/AS2 Second edition – Table 2.2.1.1 fixed</a:t>
            </a:r>
          </a:p>
        </p:txBody>
      </p:sp>
    </p:spTree>
    <p:extLst>
      <p:ext uri="{BB962C8B-B14F-4D97-AF65-F5344CB8AC3E}">
        <p14:creationId xmlns:p14="http://schemas.microsoft.com/office/powerpoint/2010/main" val="1491649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AB59-3B8A-D875-B6B5-C9F9A68E6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7B15F-A46C-0441-D173-D2BAF734BA1F}"/>
              </a:ext>
            </a:extLst>
          </p:cNvPr>
          <p:cNvSpPr>
            <a:spLocks noGrp="1"/>
          </p:cNvSpPr>
          <p:nvPr>
            <p:ph type="title"/>
          </p:nvPr>
        </p:nvSpPr>
        <p:spPr>
          <a:xfrm>
            <a:off x="457200" y="714699"/>
            <a:ext cx="8686800" cy="652735"/>
          </a:xfrm>
        </p:spPr>
        <p:txBody>
          <a:bodyPr>
            <a:normAutofit/>
          </a:bodyPr>
          <a:lstStyle/>
          <a:p>
            <a:r>
              <a:rPr lang="en-NZ" sz="2800" dirty="0"/>
              <a:t>C/VM2 Comparison – Design scenario IS</a:t>
            </a:r>
          </a:p>
        </p:txBody>
      </p:sp>
      <p:pic>
        <p:nvPicPr>
          <p:cNvPr id="4" name="Picture 3" descr="A white text on a white background&#10;&#10;AI-generated content may be incorrect.">
            <a:extLst>
              <a:ext uri="{FF2B5EF4-FFF2-40B4-BE49-F238E27FC236}">
                <a16:creationId xmlns:a16="http://schemas.microsoft.com/office/drawing/2014/main" id="{D5469110-8E9E-55BE-F38B-75177A14F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692" y="1719885"/>
            <a:ext cx="4120998" cy="2148010"/>
          </a:xfrm>
          <a:prstGeom prst="rect">
            <a:avLst/>
          </a:prstGeom>
        </p:spPr>
      </p:pic>
      <p:sp>
        <p:nvSpPr>
          <p:cNvPr id="5" name="TextBox 4">
            <a:extLst>
              <a:ext uri="{FF2B5EF4-FFF2-40B4-BE49-F238E27FC236}">
                <a16:creationId xmlns:a16="http://schemas.microsoft.com/office/drawing/2014/main" id="{9F21E8DB-BEB4-7C9F-CEF9-0E71A3CD422C}"/>
              </a:ext>
            </a:extLst>
          </p:cNvPr>
          <p:cNvSpPr txBox="1"/>
          <p:nvPr/>
        </p:nvSpPr>
        <p:spPr>
          <a:xfrm>
            <a:off x="903379" y="1214051"/>
            <a:ext cx="2180152" cy="369332"/>
          </a:xfrm>
          <a:prstGeom prst="rect">
            <a:avLst/>
          </a:prstGeom>
          <a:noFill/>
        </p:spPr>
        <p:txBody>
          <a:bodyPr wrap="square" rtlCol="0">
            <a:spAutoFit/>
          </a:bodyPr>
          <a:lstStyle/>
          <a:p>
            <a:pPr algn="ctr"/>
            <a:r>
              <a:rPr lang="en-NZ" dirty="0"/>
              <a:t>C/VM2 First Edition</a:t>
            </a:r>
          </a:p>
        </p:txBody>
      </p:sp>
      <p:sp>
        <p:nvSpPr>
          <p:cNvPr id="6" name="TextBox 5">
            <a:extLst>
              <a:ext uri="{FF2B5EF4-FFF2-40B4-BE49-F238E27FC236}">
                <a16:creationId xmlns:a16="http://schemas.microsoft.com/office/drawing/2014/main" id="{5C1CF2A5-AFF1-380A-E191-8938E03781EE}"/>
              </a:ext>
            </a:extLst>
          </p:cNvPr>
          <p:cNvSpPr txBox="1"/>
          <p:nvPr/>
        </p:nvSpPr>
        <p:spPr>
          <a:xfrm>
            <a:off x="5148064" y="1214051"/>
            <a:ext cx="2520280" cy="369332"/>
          </a:xfrm>
          <a:prstGeom prst="rect">
            <a:avLst/>
          </a:prstGeom>
          <a:noFill/>
        </p:spPr>
        <p:txBody>
          <a:bodyPr wrap="square" rtlCol="0">
            <a:spAutoFit/>
          </a:bodyPr>
          <a:lstStyle/>
          <a:p>
            <a:pPr algn="ctr"/>
            <a:r>
              <a:rPr lang="en-NZ" dirty="0"/>
              <a:t>C/VM2 Second Edition</a:t>
            </a:r>
          </a:p>
        </p:txBody>
      </p:sp>
      <p:pic>
        <p:nvPicPr>
          <p:cNvPr id="8" name="Picture 7" descr="A white paper with black text&#10;&#10;AI-generated content may be incorrect.">
            <a:extLst>
              <a:ext uri="{FF2B5EF4-FFF2-40B4-BE49-F238E27FC236}">
                <a16:creationId xmlns:a16="http://schemas.microsoft.com/office/drawing/2014/main" id="{B923F8CC-5347-67CF-B9E3-E13E80B7F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596703"/>
            <a:ext cx="2637676" cy="3355989"/>
          </a:xfrm>
          <a:prstGeom prst="rect">
            <a:avLst/>
          </a:prstGeom>
        </p:spPr>
      </p:pic>
      <p:sp>
        <p:nvSpPr>
          <p:cNvPr id="9" name="Arrow: Right 8">
            <a:extLst>
              <a:ext uri="{FF2B5EF4-FFF2-40B4-BE49-F238E27FC236}">
                <a16:creationId xmlns:a16="http://schemas.microsoft.com/office/drawing/2014/main" id="{EC801874-3EC1-2FEA-9218-A219A777E224}"/>
              </a:ext>
            </a:extLst>
          </p:cNvPr>
          <p:cNvSpPr/>
          <p:nvPr/>
        </p:nvSpPr>
        <p:spPr>
          <a:xfrm>
            <a:off x="3419872" y="2355726"/>
            <a:ext cx="936104" cy="864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13996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F7DB-9B27-F7AF-F524-F72B5DD52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A3BC7-9611-6326-4257-FF81E5018862}"/>
              </a:ext>
            </a:extLst>
          </p:cNvPr>
          <p:cNvSpPr>
            <a:spLocks noGrp="1"/>
          </p:cNvSpPr>
          <p:nvPr>
            <p:ph type="title"/>
          </p:nvPr>
        </p:nvSpPr>
        <p:spPr>
          <a:xfrm>
            <a:off x="457200" y="714699"/>
            <a:ext cx="8686800" cy="652735"/>
          </a:xfrm>
        </p:spPr>
        <p:txBody>
          <a:bodyPr>
            <a:normAutofit/>
          </a:bodyPr>
          <a:lstStyle/>
          <a:p>
            <a:r>
              <a:rPr lang="en-NZ" sz="2800" dirty="0"/>
              <a:t>Building Code fire safety review</a:t>
            </a:r>
          </a:p>
        </p:txBody>
      </p:sp>
      <p:sp>
        <p:nvSpPr>
          <p:cNvPr id="6" name="TextBox 5">
            <a:extLst>
              <a:ext uri="{FF2B5EF4-FFF2-40B4-BE49-F238E27FC236}">
                <a16:creationId xmlns:a16="http://schemas.microsoft.com/office/drawing/2014/main" id="{04749496-669B-78FA-0B42-ABFF5C33BDED}"/>
              </a:ext>
            </a:extLst>
          </p:cNvPr>
          <p:cNvSpPr txBox="1"/>
          <p:nvPr/>
        </p:nvSpPr>
        <p:spPr>
          <a:xfrm>
            <a:off x="487164" y="1367434"/>
            <a:ext cx="8199636" cy="1569660"/>
          </a:xfrm>
          <a:prstGeom prst="rect">
            <a:avLst/>
          </a:prstGeom>
          <a:noFill/>
        </p:spPr>
        <p:txBody>
          <a:bodyPr wrap="square">
            <a:spAutoFit/>
          </a:bodyPr>
          <a:lstStyle/>
          <a:p>
            <a:pPr marL="285750" indent="-285750">
              <a:buFont typeface="Arial" panose="020B0604020202020204" pitchFamily="34" charset="0"/>
              <a:buChar char="•"/>
            </a:pPr>
            <a:r>
              <a:rPr lang="en-NZ" sz="1600" dirty="0">
                <a:solidFill>
                  <a:srgbClr val="3F4647"/>
                </a:solidFill>
                <a:latin typeface="Calibri" panose="020F0502020204030204" pitchFamily="34" charset="0"/>
                <a:ea typeface="Calibri" panose="020F0502020204030204" pitchFamily="34" charset="0"/>
                <a:cs typeface="Calibri" panose="020F0502020204030204" pitchFamily="34" charset="0"/>
              </a:rPr>
              <a:t>In 2024, MBIE consulted on issues in the fire safety provisions in the Building Code.</a:t>
            </a:r>
          </a:p>
          <a:p>
            <a:endParaRPr lang="en-NZ" sz="1600" dirty="0">
              <a:solidFill>
                <a:srgbClr val="3F4647"/>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NZ" sz="1600" dirty="0">
                <a:solidFill>
                  <a:srgbClr val="3F4647"/>
                </a:solidFill>
                <a:latin typeface="Calibri" panose="020F0502020204030204" pitchFamily="34" charset="0"/>
                <a:ea typeface="Calibri" panose="020F0502020204030204" pitchFamily="34" charset="0"/>
                <a:cs typeface="Calibri" panose="020F0502020204030204" pitchFamily="34" charset="0"/>
              </a:rPr>
              <a:t>There was broad support for the issues identified in the review.</a:t>
            </a:r>
          </a:p>
          <a:p>
            <a:pPr marL="285750" indent="-285750">
              <a:buFont typeface="Arial" panose="020B0604020202020204" pitchFamily="34" charset="0"/>
              <a:buChar char="•"/>
            </a:pPr>
            <a:endParaRPr lang="en-NZ" sz="1600" dirty="0">
              <a:solidFill>
                <a:srgbClr val="3F4647"/>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NZ" sz="1600" dirty="0">
                <a:solidFill>
                  <a:srgbClr val="3F4647"/>
                </a:solidFill>
                <a:latin typeface="Calibri" panose="020F0502020204030204" pitchFamily="34" charset="0"/>
                <a:ea typeface="Calibri" panose="020F0502020204030204" pitchFamily="34" charset="0"/>
                <a:cs typeface="Calibri" panose="020F0502020204030204" pitchFamily="34" charset="0"/>
              </a:rPr>
              <a:t>On 8 August 2025, the Government announced plans change the fire safety clauses with proposed Building Code changes for Cabinet to consider early next year.</a:t>
            </a:r>
          </a:p>
        </p:txBody>
      </p:sp>
    </p:spTree>
    <p:extLst>
      <p:ext uri="{BB962C8B-B14F-4D97-AF65-F5344CB8AC3E}">
        <p14:creationId xmlns:p14="http://schemas.microsoft.com/office/powerpoint/2010/main" val="31143026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B831E-A17C-CA29-7964-BB7979B6D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5B364-1038-9CBB-2CD3-2E4B337D8DF8}"/>
              </a:ext>
            </a:extLst>
          </p:cNvPr>
          <p:cNvSpPr>
            <a:spLocks noGrp="1"/>
          </p:cNvSpPr>
          <p:nvPr>
            <p:ph type="title"/>
          </p:nvPr>
        </p:nvSpPr>
        <p:spPr>
          <a:xfrm>
            <a:off x="457200" y="714699"/>
            <a:ext cx="8686800" cy="652735"/>
          </a:xfrm>
        </p:spPr>
        <p:txBody>
          <a:bodyPr>
            <a:normAutofit/>
          </a:bodyPr>
          <a:lstStyle/>
          <a:p>
            <a:r>
              <a:rPr lang="en-NZ" sz="2800" dirty="0"/>
              <a:t>B1/AS1, B1/AS3, B1/VM1, B1/VM2 Second Edition</a:t>
            </a:r>
          </a:p>
        </p:txBody>
      </p:sp>
      <p:pic>
        <p:nvPicPr>
          <p:cNvPr id="3" name="Picture 2" descr="A cover of a book&#10;&#10;AI-generated content may be incorrect.">
            <a:extLst>
              <a:ext uri="{FF2B5EF4-FFF2-40B4-BE49-F238E27FC236}">
                <a16:creationId xmlns:a16="http://schemas.microsoft.com/office/drawing/2014/main" id="{2480A590-C4C1-5651-F455-A54AB6906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1" y="1491630"/>
            <a:ext cx="1072019" cy="1512168"/>
          </a:xfrm>
          <a:prstGeom prst="rect">
            <a:avLst/>
          </a:prstGeom>
          <a:ln w="6350">
            <a:solidFill>
              <a:schemeClr val="tx1"/>
            </a:solidFill>
          </a:ln>
        </p:spPr>
      </p:pic>
      <p:pic>
        <p:nvPicPr>
          <p:cNvPr id="5" name="Picture 4" descr="A book cover with text&#10;&#10;AI-generated content may be incorrect.">
            <a:extLst>
              <a:ext uri="{FF2B5EF4-FFF2-40B4-BE49-F238E27FC236}">
                <a16:creationId xmlns:a16="http://schemas.microsoft.com/office/drawing/2014/main" id="{5A2122B2-01F5-C2C9-FF78-151E31741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1763601"/>
            <a:ext cx="1072019" cy="1520047"/>
          </a:xfrm>
          <a:prstGeom prst="rect">
            <a:avLst/>
          </a:prstGeom>
          <a:ln w="6350">
            <a:solidFill>
              <a:schemeClr val="tx1"/>
            </a:solidFill>
          </a:ln>
        </p:spPr>
      </p:pic>
      <p:pic>
        <p:nvPicPr>
          <p:cNvPr id="6" name="Picture 5" descr="A cover of a book&#10;&#10;AI-generated content may be incorrect.">
            <a:extLst>
              <a:ext uri="{FF2B5EF4-FFF2-40B4-BE49-F238E27FC236}">
                <a16:creationId xmlns:a16="http://schemas.microsoft.com/office/drawing/2014/main" id="{505FD405-AC0D-6B3D-E923-9D525A0674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2067693"/>
            <a:ext cx="1072018" cy="1526813"/>
          </a:xfrm>
          <a:prstGeom prst="rect">
            <a:avLst/>
          </a:prstGeom>
          <a:ln w="6350">
            <a:solidFill>
              <a:schemeClr val="tx1"/>
            </a:solidFill>
          </a:ln>
        </p:spPr>
      </p:pic>
      <p:pic>
        <p:nvPicPr>
          <p:cNvPr id="7" name="Picture 6" descr="A cover of a book&#10;&#10;AI-generated content may be incorrect.">
            <a:extLst>
              <a:ext uri="{FF2B5EF4-FFF2-40B4-BE49-F238E27FC236}">
                <a16:creationId xmlns:a16="http://schemas.microsoft.com/office/drawing/2014/main" id="{924AD9AE-842E-2871-0404-F4658B0A9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2846" y="2365728"/>
            <a:ext cx="1101012" cy="1540591"/>
          </a:xfrm>
          <a:prstGeom prst="rect">
            <a:avLst/>
          </a:prstGeom>
          <a:ln w="6350">
            <a:solidFill>
              <a:schemeClr val="tx1"/>
            </a:solidFill>
          </a:ln>
        </p:spPr>
      </p:pic>
      <p:sp>
        <p:nvSpPr>
          <p:cNvPr id="8" name="Text Box 2">
            <a:extLst>
              <a:ext uri="{FF2B5EF4-FFF2-40B4-BE49-F238E27FC236}">
                <a16:creationId xmlns:a16="http://schemas.microsoft.com/office/drawing/2014/main" id="{333AB5C1-917C-DD46-57B5-1A8DDF4942E4}"/>
              </a:ext>
            </a:extLst>
          </p:cNvPr>
          <p:cNvSpPr txBox="1"/>
          <p:nvPr/>
        </p:nvSpPr>
        <p:spPr>
          <a:xfrm>
            <a:off x="4558871" y="1707653"/>
            <a:ext cx="4218928" cy="2808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B1/AS1 Structural provisions for buildings</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B1/AS3 Small chimneys</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B1/VM1 Structural design of buildings</a:t>
            </a: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B1/VM2 Geotechnical design of foundations</a:t>
            </a:r>
          </a:p>
          <a:p>
            <a:pPr marL="285750" indent="-285750">
              <a:spcAft>
                <a:spcPts val="200"/>
              </a:spcAft>
              <a:buFont typeface="Arial" panose="020B0604020202020204" pitchFamily="34" charset="0"/>
              <a:buChar char="•"/>
            </a:pPr>
            <a:endParaRPr lang="en-NZ" sz="1400" dirty="0">
              <a:latin typeface="+mj-lt"/>
              <a:ea typeface="Calibri" panose="020F0502020204030204" pitchFamily="34" charset="0"/>
              <a:cs typeface="Times New Roman" panose="02020603050405020304" pitchFamily="18" charset="0"/>
            </a:endParaRPr>
          </a:p>
          <a:p>
            <a:pPr marL="285750"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B1/AS1 and B1/VM1 rewritten and re-organised along three main areas:</a:t>
            </a:r>
          </a:p>
          <a:p>
            <a:pPr marL="742950" lvl="1"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standards for primary structure</a:t>
            </a:r>
          </a:p>
          <a:p>
            <a:pPr marL="742950" lvl="1"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building elements</a:t>
            </a:r>
          </a:p>
          <a:p>
            <a:pPr marL="742950" lvl="1" indent="-285750">
              <a:spcAft>
                <a:spcPts val="200"/>
              </a:spcAft>
              <a:buFont typeface="Arial" panose="020B0604020202020204" pitchFamily="34" charset="0"/>
              <a:buChar char="•"/>
            </a:pPr>
            <a:r>
              <a:rPr lang="en-NZ" sz="1400" dirty="0">
                <a:latin typeface="+mj-lt"/>
                <a:ea typeface="Calibri" panose="020F0502020204030204" pitchFamily="34" charset="0"/>
                <a:cs typeface="Times New Roman" panose="02020603050405020304" pitchFamily="18" charset="0"/>
              </a:rPr>
              <a:t>sitework</a:t>
            </a:r>
          </a:p>
        </p:txBody>
      </p:sp>
    </p:spTree>
    <p:extLst>
      <p:ext uri="{BB962C8B-B14F-4D97-AF65-F5344CB8AC3E}">
        <p14:creationId xmlns:p14="http://schemas.microsoft.com/office/powerpoint/2010/main" val="23796524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7C00-0076-668C-FC4A-F29C6428E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EAA04-3F84-63EC-9996-A35D71050A0C}"/>
              </a:ext>
            </a:extLst>
          </p:cNvPr>
          <p:cNvSpPr>
            <a:spLocks noGrp="1"/>
          </p:cNvSpPr>
          <p:nvPr>
            <p:ph type="title"/>
          </p:nvPr>
        </p:nvSpPr>
        <p:spPr>
          <a:xfrm>
            <a:off x="457200" y="714699"/>
            <a:ext cx="8686800" cy="652735"/>
          </a:xfrm>
        </p:spPr>
        <p:txBody>
          <a:bodyPr>
            <a:normAutofit/>
          </a:bodyPr>
          <a:lstStyle/>
          <a:p>
            <a:r>
              <a:rPr lang="en-NZ" sz="2800" dirty="0"/>
              <a:t>B1/VM1 Second Edition</a:t>
            </a:r>
          </a:p>
        </p:txBody>
      </p:sp>
      <p:pic>
        <p:nvPicPr>
          <p:cNvPr id="9" name="Picture 8" descr="A cover of a book&#10;&#10;AI-generated content may be incorrect.">
            <a:extLst>
              <a:ext uri="{FF2B5EF4-FFF2-40B4-BE49-F238E27FC236}">
                <a16:creationId xmlns:a16="http://schemas.microsoft.com/office/drawing/2014/main" id="{EC510D8B-CD62-6BFD-4F7E-687BF2CC7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30" y="1604714"/>
            <a:ext cx="2050579" cy="2911252"/>
          </a:xfrm>
          <a:prstGeom prst="rect">
            <a:avLst/>
          </a:prstGeom>
        </p:spPr>
      </p:pic>
      <p:pic>
        <p:nvPicPr>
          <p:cNvPr id="11" name="Picture 10" descr="A list of information&#10;&#10;AI-generated content may be incorrect.">
            <a:extLst>
              <a:ext uri="{FF2B5EF4-FFF2-40B4-BE49-F238E27FC236}">
                <a16:creationId xmlns:a16="http://schemas.microsoft.com/office/drawing/2014/main" id="{45FE5285-3103-7218-F0ED-44B9141692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1604714"/>
            <a:ext cx="3568394" cy="3003798"/>
          </a:xfrm>
          <a:prstGeom prst="rect">
            <a:avLst/>
          </a:prstGeom>
        </p:spPr>
      </p:pic>
    </p:spTree>
    <p:extLst>
      <p:ext uri="{BB962C8B-B14F-4D97-AF65-F5344CB8AC3E}">
        <p14:creationId xmlns:p14="http://schemas.microsoft.com/office/powerpoint/2010/main" val="6935151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B1DD-5D2B-E5F7-BB17-D8C92AD14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7966F-8153-6747-9050-CDCEB6822467}"/>
              </a:ext>
            </a:extLst>
          </p:cNvPr>
          <p:cNvSpPr>
            <a:spLocks noGrp="1"/>
          </p:cNvSpPr>
          <p:nvPr>
            <p:ph type="title"/>
          </p:nvPr>
        </p:nvSpPr>
        <p:spPr>
          <a:xfrm>
            <a:off x="457200" y="714699"/>
            <a:ext cx="8686800" cy="652735"/>
          </a:xfrm>
        </p:spPr>
        <p:txBody>
          <a:bodyPr>
            <a:normAutofit/>
          </a:bodyPr>
          <a:lstStyle/>
          <a:p>
            <a:r>
              <a:rPr lang="en-NZ" sz="2800" dirty="0"/>
              <a:t>B1/VM1 Second Edition – Structural design actions</a:t>
            </a:r>
          </a:p>
        </p:txBody>
      </p:sp>
      <p:pic>
        <p:nvPicPr>
          <p:cNvPr id="4" name="Picture 3" descr="A close-up of a document&#10;&#10;AI-generated content may be incorrect.">
            <a:extLst>
              <a:ext uri="{FF2B5EF4-FFF2-40B4-BE49-F238E27FC236}">
                <a16:creationId xmlns:a16="http://schemas.microsoft.com/office/drawing/2014/main" id="{74D6224D-E968-9F5F-34B6-154BCAC93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640" y="1491630"/>
            <a:ext cx="5234720" cy="2356246"/>
          </a:xfrm>
          <a:prstGeom prst="rect">
            <a:avLst/>
          </a:prstGeom>
        </p:spPr>
      </p:pic>
    </p:spTree>
    <p:extLst>
      <p:ext uri="{BB962C8B-B14F-4D97-AF65-F5344CB8AC3E}">
        <p14:creationId xmlns:p14="http://schemas.microsoft.com/office/powerpoint/2010/main" val="37465369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8BD17-0220-7D65-3FFA-D8A426186B63}"/>
            </a:ext>
          </a:extLst>
        </p:cNvPr>
        <p:cNvGrpSpPr/>
        <p:nvPr/>
      </p:nvGrpSpPr>
      <p:grpSpPr>
        <a:xfrm>
          <a:off x="0" y="0"/>
          <a:ext cx="0" cy="0"/>
          <a:chOff x="0" y="0"/>
          <a:chExt cx="0" cy="0"/>
        </a:xfrm>
      </p:grpSpPr>
      <p:pic>
        <p:nvPicPr>
          <p:cNvPr id="8" name="Picture 7" descr="A book cover with text&#10;&#10;AI-generated content may be incorrect.">
            <a:extLst>
              <a:ext uri="{FF2B5EF4-FFF2-40B4-BE49-F238E27FC236}">
                <a16:creationId xmlns:a16="http://schemas.microsoft.com/office/drawing/2014/main" id="{A66CF9BD-768A-A8C4-7F5A-1E0B2A0B5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30" y="1604713"/>
            <a:ext cx="2064113" cy="2911253"/>
          </a:xfrm>
          <a:prstGeom prst="rect">
            <a:avLst/>
          </a:prstGeom>
        </p:spPr>
      </p:pic>
      <p:sp>
        <p:nvSpPr>
          <p:cNvPr id="2" name="Title 1">
            <a:extLst>
              <a:ext uri="{FF2B5EF4-FFF2-40B4-BE49-F238E27FC236}">
                <a16:creationId xmlns:a16="http://schemas.microsoft.com/office/drawing/2014/main" id="{F2A76555-572E-66FF-0AFA-86C1DC14AD44}"/>
              </a:ext>
            </a:extLst>
          </p:cNvPr>
          <p:cNvSpPr>
            <a:spLocks noGrp="1"/>
          </p:cNvSpPr>
          <p:nvPr>
            <p:ph type="title"/>
          </p:nvPr>
        </p:nvSpPr>
        <p:spPr>
          <a:xfrm>
            <a:off x="457200" y="714699"/>
            <a:ext cx="8686800" cy="652735"/>
          </a:xfrm>
        </p:spPr>
        <p:txBody>
          <a:bodyPr>
            <a:normAutofit/>
          </a:bodyPr>
          <a:lstStyle/>
          <a:p>
            <a:r>
              <a:rPr lang="en-NZ" sz="2800" dirty="0"/>
              <a:t>B1/AS1 Second Edition</a:t>
            </a:r>
          </a:p>
        </p:txBody>
      </p:sp>
      <p:pic>
        <p:nvPicPr>
          <p:cNvPr id="4" name="Picture 3" descr="A list of text on a white background&#10;&#10;AI-generated content may be incorrect.">
            <a:extLst>
              <a:ext uri="{FF2B5EF4-FFF2-40B4-BE49-F238E27FC236}">
                <a16:creationId xmlns:a16="http://schemas.microsoft.com/office/drawing/2014/main" id="{1C19AADC-5C62-FFAC-C2C4-8386056CF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891" y="1888478"/>
            <a:ext cx="3848391" cy="1979416"/>
          </a:xfrm>
          <a:prstGeom prst="rect">
            <a:avLst/>
          </a:prstGeom>
        </p:spPr>
      </p:pic>
    </p:spTree>
    <p:extLst>
      <p:ext uri="{BB962C8B-B14F-4D97-AF65-F5344CB8AC3E}">
        <p14:creationId xmlns:p14="http://schemas.microsoft.com/office/powerpoint/2010/main" val="40204393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1F131-24BD-A9A5-D0C7-948AF9CB5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1273-1CB0-AB32-15DF-BD88262E1A63}"/>
              </a:ext>
            </a:extLst>
          </p:cNvPr>
          <p:cNvSpPr>
            <a:spLocks noGrp="1"/>
          </p:cNvSpPr>
          <p:nvPr>
            <p:ph type="title"/>
          </p:nvPr>
        </p:nvSpPr>
        <p:spPr>
          <a:xfrm>
            <a:off x="457200" y="714699"/>
            <a:ext cx="8686800" cy="652735"/>
          </a:xfrm>
        </p:spPr>
        <p:txBody>
          <a:bodyPr>
            <a:normAutofit/>
          </a:bodyPr>
          <a:lstStyle/>
          <a:p>
            <a:r>
              <a:rPr lang="en-NZ" sz="2800" dirty="0"/>
              <a:t>B1/AS1 Comparison – NZS 3604</a:t>
            </a:r>
          </a:p>
        </p:txBody>
      </p:sp>
      <p:sp>
        <p:nvSpPr>
          <p:cNvPr id="5" name="TextBox 4">
            <a:extLst>
              <a:ext uri="{FF2B5EF4-FFF2-40B4-BE49-F238E27FC236}">
                <a16:creationId xmlns:a16="http://schemas.microsoft.com/office/drawing/2014/main" id="{4DEBEABF-7EE4-BA5B-B0AF-27E79B7E77EA}"/>
              </a:ext>
            </a:extLst>
          </p:cNvPr>
          <p:cNvSpPr txBox="1"/>
          <p:nvPr/>
        </p:nvSpPr>
        <p:spPr>
          <a:xfrm>
            <a:off x="903378" y="1214051"/>
            <a:ext cx="2185449" cy="369332"/>
          </a:xfrm>
          <a:prstGeom prst="rect">
            <a:avLst/>
          </a:prstGeom>
          <a:noFill/>
        </p:spPr>
        <p:txBody>
          <a:bodyPr wrap="square" rtlCol="0">
            <a:spAutoFit/>
          </a:bodyPr>
          <a:lstStyle/>
          <a:p>
            <a:pPr algn="ctr"/>
            <a:r>
              <a:rPr lang="en-NZ" dirty="0"/>
              <a:t>B1/AS1 First Edition</a:t>
            </a:r>
          </a:p>
        </p:txBody>
      </p:sp>
      <p:sp>
        <p:nvSpPr>
          <p:cNvPr id="6" name="TextBox 5">
            <a:extLst>
              <a:ext uri="{FF2B5EF4-FFF2-40B4-BE49-F238E27FC236}">
                <a16:creationId xmlns:a16="http://schemas.microsoft.com/office/drawing/2014/main" id="{BC564C72-1D4A-6ED6-3311-D6BCC4610338}"/>
              </a:ext>
            </a:extLst>
          </p:cNvPr>
          <p:cNvSpPr txBox="1"/>
          <p:nvPr/>
        </p:nvSpPr>
        <p:spPr>
          <a:xfrm>
            <a:off x="5148064" y="1214051"/>
            <a:ext cx="2520280" cy="369332"/>
          </a:xfrm>
          <a:prstGeom prst="rect">
            <a:avLst/>
          </a:prstGeom>
          <a:noFill/>
        </p:spPr>
        <p:txBody>
          <a:bodyPr wrap="square" rtlCol="0">
            <a:spAutoFit/>
          </a:bodyPr>
          <a:lstStyle/>
          <a:p>
            <a:pPr algn="ctr"/>
            <a:r>
              <a:rPr lang="en-NZ" dirty="0"/>
              <a:t>B1/AS1 Second Edition</a:t>
            </a:r>
          </a:p>
        </p:txBody>
      </p:sp>
      <p:sp>
        <p:nvSpPr>
          <p:cNvPr id="9" name="Arrow: Right 8">
            <a:extLst>
              <a:ext uri="{FF2B5EF4-FFF2-40B4-BE49-F238E27FC236}">
                <a16:creationId xmlns:a16="http://schemas.microsoft.com/office/drawing/2014/main" id="{B5EE5217-2CDA-59AE-AA98-6D32E73D4ABD}"/>
              </a:ext>
            </a:extLst>
          </p:cNvPr>
          <p:cNvSpPr/>
          <p:nvPr/>
        </p:nvSpPr>
        <p:spPr>
          <a:xfrm>
            <a:off x="3419872" y="2355726"/>
            <a:ext cx="936104" cy="864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descr="A screenshot of a web page&#10;&#10;AI-generated content may be incorrect.">
            <a:extLst>
              <a:ext uri="{FF2B5EF4-FFF2-40B4-BE49-F238E27FC236}">
                <a16:creationId xmlns:a16="http://schemas.microsoft.com/office/drawing/2014/main" id="{EC60732E-96C8-B9D2-C553-6CB7A13DA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484" y="1563638"/>
            <a:ext cx="3751560" cy="1534729"/>
          </a:xfrm>
          <a:prstGeom prst="rect">
            <a:avLst/>
          </a:prstGeom>
        </p:spPr>
      </p:pic>
      <p:sp>
        <p:nvSpPr>
          <p:cNvPr id="12" name="TextBox 11">
            <a:extLst>
              <a:ext uri="{FF2B5EF4-FFF2-40B4-BE49-F238E27FC236}">
                <a16:creationId xmlns:a16="http://schemas.microsoft.com/office/drawing/2014/main" id="{FBA28FD2-C594-1CA1-8EBA-B3B89E0F1850}"/>
              </a:ext>
            </a:extLst>
          </p:cNvPr>
          <p:cNvSpPr txBox="1"/>
          <p:nvPr/>
        </p:nvSpPr>
        <p:spPr>
          <a:xfrm>
            <a:off x="4644008" y="2859782"/>
            <a:ext cx="360040" cy="369332"/>
          </a:xfrm>
          <a:prstGeom prst="rect">
            <a:avLst/>
          </a:prstGeom>
          <a:noFill/>
        </p:spPr>
        <p:txBody>
          <a:bodyPr wrap="square" rtlCol="0">
            <a:spAutoFit/>
          </a:bodyPr>
          <a:lstStyle/>
          <a:p>
            <a:r>
              <a:rPr lang="en-NZ" dirty="0"/>
              <a:t>…</a:t>
            </a:r>
          </a:p>
        </p:txBody>
      </p:sp>
      <p:pic>
        <p:nvPicPr>
          <p:cNvPr id="14" name="Picture 13" descr="A text on a white background&#10;&#10;AI-generated content may be incorrect.">
            <a:extLst>
              <a:ext uri="{FF2B5EF4-FFF2-40B4-BE49-F238E27FC236}">
                <a16:creationId xmlns:a16="http://schemas.microsoft.com/office/drawing/2014/main" id="{10DA3E74-0D31-E031-96EF-C38AE4683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520" y="3220351"/>
            <a:ext cx="3635524" cy="1439631"/>
          </a:xfrm>
          <a:prstGeom prst="rect">
            <a:avLst/>
          </a:prstGeom>
        </p:spPr>
      </p:pic>
      <p:pic>
        <p:nvPicPr>
          <p:cNvPr id="16" name="Picture 15" descr="A black text on a white background&#10;&#10;AI-generated content may be incorrect.">
            <a:extLst>
              <a:ext uri="{FF2B5EF4-FFF2-40B4-BE49-F238E27FC236}">
                <a16:creationId xmlns:a16="http://schemas.microsoft.com/office/drawing/2014/main" id="{C58EB217-666B-10AB-2075-FF1F61889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1333" y="4690938"/>
            <a:ext cx="1998899" cy="382638"/>
          </a:xfrm>
          <a:prstGeom prst="rect">
            <a:avLst/>
          </a:prstGeom>
        </p:spPr>
      </p:pic>
      <p:pic>
        <p:nvPicPr>
          <p:cNvPr id="18" name="Picture 17" descr="A screenshot of a white text&#10;&#10;AI-generated content may be incorrect.">
            <a:extLst>
              <a:ext uri="{FF2B5EF4-FFF2-40B4-BE49-F238E27FC236}">
                <a16:creationId xmlns:a16="http://schemas.microsoft.com/office/drawing/2014/main" id="{E00E945E-9270-BB88-FBE8-E27DA0F170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793" y="2331002"/>
            <a:ext cx="2062034" cy="2571750"/>
          </a:xfrm>
          <a:prstGeom prst="rect">
            <a:avLst/>
          </a:prstGeom>
        </p:spPr>
      </p:pic>
      <p:pic>
        <p:nvPicPr>
          <p:cNvPr id="20" name="Picture 19" descr="A black text on a white background&#10;&#10;AI-generated content may be incorrect.">
            <a:extLst>
              <a:ext uri="{FF2B5EF4-FFF2-40B4-BE49-F238E27FC236}">
                <a16:creationId xmlns:a16="http://schemas.microsoft.com/office/drawing/2014/main" id="{5F92858F-4CCE-BA29-180D-2A5A11A6DE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561" y="1571587"/>
            <a:ext cx="1871081" cy="529681"/>
          </a:xfrm>
          <a:prstGeom prst="rect">
            <a:avLst/>
          </a:prstGeom>
        </p:spPr>
      </p:pic>
      <p:sp>
        <p:nvSpPr>
          <p:cNvPr id="21" name="TextBox 20">
            <a:extLst>
              <a:ext uri="{FF2B5EF4-FFF2-40B4-BE49-F238E27FC236}">
                <a16:creationId xmlns:a16="http://schemas.microsoft.com/office/drawing/2014/main" id="{09DFC2FF-870F-8390-F651-562FF31BE2E8}"/>
              </a:ext>
            </a:extLst>
          </p:cNvPr>
          <p:cNvSpPr txBox="1"/>
          <p:nvPr/>
        </p:nvSpPr>
        <p:spPr>
          <a:xfrm>
            <a:off x="991769" y="1966358"/>
            <a:ext cx="360040" cy="369332"/>
          </a:xfrm>
          <a:prstGeom prst="rect">
            <a:avLst/>
          </a:prstGeom>
          <a:noFill/>
        </p:spPr>
        <p:txBody>
          <a:bodyPr wrap="square" rtlCol="0">
            <a:spAutoFit/>
          </a:bodyPr>
          <a:lstStyle/>
          <a:p>
            <a:r>
              <a:rPr lang="en-NZ" dirty="0"/>
              <a:t>…</a:t>
            </a:r>
          </a:p>
        </p:txBody>
      </p:sp>
    </p:spTree>
    <p:extLst>
      <p:ext uri="{BB962C8B-B14F-4D97-AF65-F5344CB8AC3E}">
        <p14:creationId xmlns:p14="http://schemas.microsoft.com/office/powerpoint/2010/main" val="4116894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1EE33-E8CC-84C6-2A86-FC049C165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85E02-D1D2-B293-066C-A457219A8943}"/>
              </a:ext>
            </a:extLst>
          </p:cNvPr>
          <p:cNvSpPr>
            <a:spLocks noGrp="1"/>
          </p:cNvSpPr>
          <p:nvPr>
            <p:ph type="title"/>
          </p:nvPr>
        </p:nvSpPr>
        <p:spPr>
          <a:xfrm>
            <a:off x="457200" y="714699"/>
            <a:ext cx="8686800" cy="652735"/>
          </a:xfrm>
        </p:spPr>
        <p:txBody>
          <a:bodyPr>
            <a:normAutofit/>
          </a:bodyPr>
          <a:lstStyle/>
          <a:p>
            <a:r>
              <a:rPr lang="en-NZ" sz="2800" dirty="0"/>
              <a:t>B1/VM2 Second edition</a:t>
            </a:r>
          </a:p>
        </p:txBody>
      </p:sp>
      <p:sp>
        <p:nvSpPr>
          <p:cNvPr id="5" name="TextBox 4">
            <a:extLst>
              <a:ext uri="{FF2B5EF4-FFF2-40B4-BE49-F238E27FC236}">
                <a16:creationId xmlns:a16="http://schemas.microsoft.com/office/drawing/2014/main" id="{ACE15B3C-7555-BA4F-175F-CE09488AF241}"/>
              </a:ext>
            </a:extLst>
          </p:cNvPr>
          <p:cNvSpPr txBox="1"/>
          <p:nvPr/>
        </p:nvSpPr>
        <p:spPr>
          <a:xfrm>
            <a:off x="251520" y="1203598"/>
            <a:ext cx="3092558" cy="369332"/>
          </a:xfrm>
          <a:prstGeom prst="rect">
            <a:avLst/>
          </a:prstGeom>
          <a:noFill/>
        </p:spPr>
        <p:txBody>
          <a:bodyPr wrap="square" rtlCol="0">
            <a:spAutoFit/>
          </a:bodyPr>
          <a:lstStyle/>
          <a:p>
            <a:pPr algn="ctr"/>
            <a:r>
              <a:rPr lang="en-NZ" dirty="0"/>
              <a:t>Previous known as B1/VM4</a:t>
            </a:r>
          </a:p>
        </p:txBody>
      </p:sp>
      <p:pic>
        <p:nvPicPr>
          <p:cNvPr id="4" name="Picture 3" descr="A brown cover with white text&#10;&#10;AI-generated content may be incorrect.">
            <a:extLst>
              <a:ext uri="{FF2B5EF4-FFF2-40B4-BE49-F238E27FC236}">
                <a16:creationId xmlns:a16="http://schemas.microsoft.com/office/drawing/2014/main" id="{A0F811E3-59F3-B929-5215-7A7D2DD12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789931"/>
            <a:ext cx="2007987" cy="2859782"/>
          </a:xfrm>
          <a:prstGeom prst="rect">
            <a:avLst/>
          </a:prstGeom>
        </p:spPr>
      </p:pic>
      <p:pic>
        <p:nvPicPr>
          <p:cNvPr id="8" name="Picture 7" descr="A list of information on a white background&#10;&#10;AI-generated content may be incorrect.">
            <a:extLst>
              <a:ext uri="{FF2B5EF4-FFF2-40B4-BE49-F238E27FC236}">
                <a16:creationId xmlns:a16="http://schemas.microsoft.com/office/drawing/2014/main" id="{1E47F469-8837-D0C2-0142-940AB95354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923928" y="1882353"/>
            <a:ext cx="3709469" cy="2674938"/>
          </a:xfrm>
          <a:prstGeom prst="rect">
            <a:avLst/>
          </a:prstGeom>
        </p:spPr>
      </p:pic>
    </p:spTree>
    <p:extLst>
      <p:ext uri="{BB962C8B-B14F-4D97-AF65-F5344CB8AC3E}">
        <p14:creationId xmlns:p14="http://schemas.microsoft.com/office/powerpoint/2010/main" val="2717047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52E2FC-23F9-C617-7C3A-470BB0DA58D9}"/>
              </a:ext>
            </a:extLst>
          </p:cNvPr>
          <p:cNvSpPr txBox="1"/>
          <p:nvPr/>
        </p:nvSpPr>
        <p:spPr>
          <a:xfrm>
            <a:off x="395536" y="1563960"/>
            <a:ext cx="4392488" cy="3383490"/>
          </a:xfrm>
          <a:prstGeom prst="rect">
            <a:avLst/>
          </a:prstGeom>
          <a:noFill/>
        </p:spPr>
        <p:txBody>
          <a:bodyPr wrap="square" rtlCol="0">
            <a:spAutoFit/>
          </a:bodyPr>
          <a:lstStyle/>
          <a:p>
            <a:pPr marL="285750" indent="-285750" defTabSz="1625519">
              <a:lnSpc>
                <a:spcPct val="90000"/>
              </a:lnSpc>
              <a:spcBef>
                <a:spcPts val="750"/>
              </a:spcBef>
              <a:buFont typeface="Arial" panose="020B0604020202020204" pitchFamily="34" charset="0"/>
              <a:buChar char="•"/>
            </a:pPr>
            <a:r>
              <a:rPr lang="en-NZ" sz="1600" dirty="0">
                <a:solidFill>
                  <a:srgbClr val="000000"/>
                </a:solidFill>
                <a:ea typeface="Calibri" panose="020F0502020204030204" pitchFamily="34" charset="0"/>
                <a:cs typeface="Times New Roman" panose="02020603050405020304" pitchFamily="18" charset="0"/>
              </a:rPr>
              <a:t>Contains product specifications and standards previously cited in acceptable solutions and verification methods</a:t>
            </a:r>
          </a:p>
          <a:p>
            <a:pPr marL="285750" indent="-285750" defTabSz="1625519">
              <a:lnSpc>
                <a:spcPct val="90000"/>
              </a:lnSpc>
              <a:spcBef>
                <a:spcPts val="750"/>
              </a:spcBef>
              <a:buFont typeface="Arial" panose="020B0604020202020204" pitchFamily="34" charset="0"/>
              <a:buChar char="•"/>
            </a:pPr>
            <a:r>
              <a:rPr lang="en-NZ" sz="1600" dirty="0">
                <a:solidFill>
                  <a:srgbClr val="000000"/>
                </a:solidFill>
                <a:ea typeface="Calibri" panose="020F0502020204030204" pitchFamily="34" charset="0"/>
                <a:cs typeface="Times New Roman" panose="02020603050405020304" pitchFamily="18" charset="0"/>
              </a:rPr>
              <a:t>Additional new product standards also cited, if assessed as requiring </a:t>
            </a:r>
            <a:r>
              <a:rPr lang="en-NZ" sz="1600" b="1" dirty="0">
                <a:solidFill>
                  <a:srgbClr val="000000"/>
                </a:solidFill>
                <a:ea typeface="Calibri" panose="020F0502020204030204" pitchFamily="34" charset="0"/>
                <a:cs typeface="Times New Roman" panose="02020603050405020304" pitchFamily="18" charset="0"/>
              </a:rPr>
              <a:t>equivalent or better performance</a:t>
            </a:r>
          </a:p>
          <a:p>
            <a:pPr marL="285750" indent="-285750" defTabSz="1625519">
              <a:lnSpc>
                <a:spcPct val="90000"/>
              </a:lnSpc>
              <a:spcBef>
                <a:spcPts val="750"/>
              </a:spcBef>
              <a:buFont typeface="Arial" panose="020B0604020202020204" pitchFamily="34" charset="0"/>
              <a:buChar char="•"/>
            </a:pPr>
            <a:r>
              <a:rPr lang="en-NZ" sz="1600" dirty="0">
                <a:solidFill>
                  <a:srgbClr val="000000"/>
                </a:solidFill>
                <a:ea typeface="Calibri" panose="020F0502020204030204" pitchFamily="34" charset="0"/>
                <a:cs typeface="Times New Roman" panose="02020603050405020304" pitchFamily="18" charset="0"/>
              </a:rPr>
              <a:t>When referenced by acceptable solutions and verification methods, BPS content becomes part of the compliance pathway</a:t>
            </a:r>
          </a:p>
          <a:p>
            <a:pPr marL="285750" indent="-285750" defTabSz="1625519">
              <a:lnSpc>
                <a:spcPct val="90000"/>
              </a:lnSpc>
              <a:spcBef>
                <a:spcPts val="750"/>
              </a:spcBef>
              <a:buFont typeface="Arial" panose="020B0604020202020204" pitchFamily="34" charset="0"/>
              <a:buChar char="•"/>
            </a:pPr>
            <a:r>
              <a:rPr lang="en-NZ" sz="1600" dirty="0">
                <a:solidFill>
                  <a:srgbClr val="000000"/>
                </a:solidFill>
                <a:ea typeface="Calibri" panose="020F0502020204030204" pitchFamily="34" charset="0"/>
                <a:cs typeface="Times New Roman" panose="02020603050405020304" pitchFamily="18" charset="0"/>
              </a:rPr>
              <a:t>Products specified must be used within the scope and limitations of the AS/VM.</a:t>
            </a:r>
          </a:p>
          <a:p>
            <a:pPr marL="285750" indent="-285750" defTabSz="1625519">
              <a:lnSpc>
                <a:spcPct val="90000"/>
              </a:lnSpc>
              <a:spcBef>
                <a:spcPts val="750"/>
              </a:spcBef>
              <a:buFont typeface="Arial" panose="020B0604020202020204" pitchFamily="34" charset="0"/>
              <a:buChar char="•"/>
            </a:pPr>
            <a:r>
              <a:rPr lang="en-NZ" sz="1600" dirty="0">
                <a:solidFill>
                  <a:srgbClr val="000000"/>
                </a:solidFill>
                <a:ea typeface="Calibri" panose="020F0502020204030204" pitchFamily="34" charset="0"/>
                <a:cs typeface="Times New Roman" panose="02020603050405020304" pitchFamily="18" charset="0"/>
              </a:rPr>
              <a:t>BPS cannot be used in isolation to demonstrate compliance with the Building Code.</a:t>
            </a:r>
          </a:p>
        </p:txBody>
      </p:sp>
      <p:pic>
        <p:nvPicPr>
          <p:cNvPr id="5" name="Picture 4" descr="A diagram of a product specifications&#10;&#10;AI-generated content may be incorrect.">
            <a:extLst>
              <a:ext uri="{FF2B5EF4-FFF2-40B4-BE49-F238E27FC236}">
                <a16:creationId xmlns:a16="http://schemas.microsoft.com/office/drawing/2014/main" id="{7136BD92-CC39-C71D-078C-254CABF256D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1728" y="1564704"/>
            <a:ext cx="4519083" cy="3121779"/>
          </a:xfrm>
          <a:prstGeom prst="rect">
            <a:avLst/>
          </a:prstGeom>
        </p:spPr>
      </p:pic>
      <p:sp>
        <p:nvSpPr>
          <p:cNvPr id="4" name="Title 1">
            <a:extLst>
              <a:ext uri="{FF2B5EF4-FFF2-40B4-BE49-F238E27FC236}">
                <a16:creationId xmlns:a16="http://schemas.microsoft.com/office/drawing/2014/main" id="{EA3B7446-68DB-7C51-4891-693D9D10D9BA}"/>
              </a:ext>
            </a:extLst>
          </p:cNvPr>
          <p:cNvSpPr>
            <a:spLocks noGrp="1"/>
          </p:cNvSpPr>
          <p:nvPr>
            <p:ph type="title"/>
          </p:nvPr>
        </p:nvSpPr>
        <p:spPr>
          <a:xfrm>
            <a:off x="395536" y="852089"/>
            <a:ext cx="8593301" cy="432370"/>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t>Building Product Specifications</a:t>
            </a:r>
            <a:endParaRPr lang="en-US" sz="2800" b="0" spc="300" dirty="0">
              <a:latin typeface="+mn-lt"/>
            </a:endParaRPr>
          </a:p>
        </p:txBody>
      </p:sp>
    </p:spTree>
    <p:extLst>
      <p:ext uri="{BB962C8B-B14F-4D97-AF65-F5344CB8AC3E}">
        <p14:creationId xmlns:p14="http://schemas.microsoft.com/office/powerpoint/2010/main" val="2298350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01C86-E678-91DB-FDAC-750CAB990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58F37-A9A1-91D9-A869-D892E04BBAFB}"/>
              </a:ext>
            </a:extLst>
          </p:cNvPr>
          <p:cNvSpPr>
            <a:spLocks noGrp="1"/>
          </p:cNvSpPr>
          <p:nvPr>
            <p:ph type="title"/>
          </p:nvPr>
        </p:nvSpPr>
        <p:spPr>
          <a:xfrm>
            <a:off x="457200" y="714699"/>
            <a:ext cx="8686800" cy="652735"/>
          </a:xfrm>
        </p:spPr>
        <p:txBody>
          <a:bodyPr>
            <a:normAutofit/>
          </a:bodyPr>
          <a:lstStyle/>
          <a:p>
            <a:r>
              <a:rPr lang="en-NZ" sz="2800" dirty="0"/>
              <a:t>B1/VM2 Comparison – Equations</a:t>
            </a:r>
          </a:p>
        </p:txBody>
      </p:sp>
      <p:sp>
        <p:nvSpPr>
          <p:cNvPr id="9" name="Arrow: Right 8">
            <a:extLst>
              <a:ext uri="{FF2B5EF4-FFF2-40B4-BE49-F238E27FC236}">
                <a16:creationId xmlns:a16="http://schemas.microsoft.com/office/drawing/2014/main" id="{74584654-4338-9190-6AD2-C2C7BDCA204F}"/>
              </a:ext>
            </a:extLst>
          </p:cNvPr>
          <p:cNvSpPr/>
          <p:nvPr/>
        </p:nvSpPr>
        <p:spPr>
          <a:xfrm>
            <a:off x="3344078" y="2643758"/>
            <a:ext cx="936104" cy="8640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A white paper with black text and numbers&#10;&#10;AI-generated content may be incorrect.">
            <a:extLst>
              <a:ext uri="{FF2B5EF4-FFF2-40B4-BE49-F238E27FC236}">
                <a16:creationId xmlns:a16="http://schemas.microsoft.com/office/drawing/2014/main" id="{04D48930-1BFB-BCC5-7F71-80FB478BE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63638"/>
            <a:ext cx="1370341" cy="2715766"/>
          </a:xfrm>
          <a:prstGeom prst="rect">
            <a:avLst/>
          </a:prstGeom>
        </p:spPr>
      </p:pic>
      <p:pic>
        <p:nvPicPr>
          <p:cNvPr id="10" name="Picture 9" descr="A math equations on a white background&#10;&#10;AI-generated content may be incorrect.">
            <a:extLst>
              <a:ext uri="{FF2B5EF4-FFF2-40B4-BE49-F238E27FC236}">
                <a16:creationId xmlns:a16="http://schemas.microsoft.com/office/drawing/2014/main" id="{18F3841B-9AC5-BC9C-4C80-688EF3D3D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57" y="4279404"/>
            <a:ext cx="1042199" cy="662781"/>
          </a:xfrm>
          <a:prstGeom prst="rect">
            <a:avLst/>
          </a:prstGeom>
        </p:spPr>
      </p:pic>
      <p:pic>
        <p:nvPicPr>
          <p:cNvPr id="12" name="Picture 11" descr="A math equations and formulas&#10;&#10;AI-generated content may be incorrect.">
            <a:extLst>
              <a:ext uri="{FF2B5EF4-FFF2-40B4-BE49-F238E27FC236}">
                <a16:creationId xmlns:a16="http://schemas.microsoft.com/office/drawing/2014/main" id="{F4618A71-DF77-14C7-723E-103B7ABDF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2069708"/>
            <a:ext cx="4410083" cy="1961278"/>
          </a:xfrm>
          <a:prstGeom prst="rect">
            <a:avLst/>
          </a:prstGeom>
        </p:spPr>
      </p:pic>
      <p:sp>
        <p:nvSpPr>
          <p:cNvPr id="13" name="TextBox 12">
            <a:extLst>
              <a:ext uri="{FF2B5EF4-FFF2-40B4-BE49-F238E27FC236}">
                <a16:creationId xmlns:a16="http://schemas.microsoft.com/office/drawing/2014/main" id="{DE9EF27C-9C3B-A9C7-36FA-CC83344884E5}"/>
              </a:ext>
            </a:extLst>
          </p:cNvPr>
          <p:cNvSpPr txBox="1"/>
          <p:nvPr/>
        </p:nvSpPr>
        <p:spPr>
          <a:xfrm>
            <a:off x="617183" y="1214051"/>
            <a:ext cx="2185449" cy="369332"/>
          </a:xfrm>
          <a:prstGeom prst="rect">
            <a:avLst/>
          </a:prstGeom>
          <a:noFill/>
        </p:spPr>
        <p:txBody>
          <a:bodyPr wrap="square" rtlCol="0">
            <a:spAutoFit/>
          </a:bodyPr>
          <a:lstStyle/>
          <a:p>
            <a:pPr algn="ctr"/>
            <a:r>
              <a:rPr lang="en-NZ" dirty="0"/>
              <a:t>B1/VM4 First Edition</a:t>
            </a:r>
          </a:p>
        </p:txBody>
      </p:sp>
      <p:sp>
        <p:nvSpPr>
          <p:cNvPr id="14" name="TextBox 13">
            <a:extLst>
              <a:ext uri="{FF2B5EF4-FFF2-40B4-BE49-F238E27FC236}">
                <a16:creationId xmlns:a16="http://schemas.microsoft.com/office/drawing/2014/main" id="{8766C1F0-F89B-AC0F-98E7-23C818358640}"/>
              </a:ext>
            </a:extLst>
          </p:cNvPr>
          <p:cNvSpPr txBox="1"/>
          <p:nvPr/>
        </p:nvSpPr>
        <p:spPr>
          <a:xfrm>
            <a:off x="5148064" y="1214051"/>
            <a:ext cx="2520280" cy="369332"/>
          </a:xfrm>
          <a:prstGeom prst="rect">
            <a:avLst/>
          </a:prstGeom>
          <a:noFill/>
        </p:spPr>
        <p:txBody>
          <a:bodyPr wrap="square" rtlCol="0">
            <a:spAutoFit/>
          </a:bodyPr>
          <a:lstStyle/>
          <a:p>
            <a:pPr algn="ctr"/>
            <a:r>
              <a:rPr lang="en-NZ" dirty="0"/>
              <a:t>B1/VM2 Second Edition</a:t>
            </a:r>
          </a:p>
        </p:txBody>
      </p:sp>
    </p:spTree>
    <p:extLst>
      <p:ext uri="{BB962C8B-B14F-4D97-AF65-F5344CB8AC3E}">
        <p14:creationId xmlns:p14="http://schemas.microsoft.com/office/powerpoint/2010/main" val="77775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2AFD5-DDDB-798D-2D2E-D85F78BFA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0E61F-8455-35ED-BD32-9852EC24080D}"/>
              </a:ext>
            </a:extLst>
          </p:cNvPr>
          <p:cNvSpPr>
            <a:spLocks noGrp="1"/>
          </p:cNvSpPr>
          <p:nvPr>
            <p:ph type="title"/>
          </p:nvPr>
        </p:nvSpPr>
        <p:spPr>
          <a:xfrm>
            <a:off x="457200" y="714699"/>
            <a:ext cx="8686800" cy="652735"/>
          </a:xfrm>
        </p:spPr>
        <p:txBody>
          <a:bodyPr>
            <a:normAutofit/>
          </a:bodyPr>
          <a:lstStyle/>
          <a:p>
            <a:r>
              <a:rPr lang="en-NZ" sz="2800" dirty="0"/>
              <a:t>B1/VM2 Comparison – Equations for pile foundations</a:t>
            </a:r>
          </a:p>
        </p:txBody>
      </p:sp>
      <p:pic>
        <p:nvPicPr>
          <p:cNvPr id="4" name="Picture 3" descr="A screenshot of a computer&#10;&#10;AI-generated content may be incorrect.">
            <a:extLst>
              <a:ext uri="{FF2B5EF4-FFF2-40B4-BE49-F238E27FC236}">
                <a16:creationId xmlns:a16="http://schemas.microsoft.com/office/drawing/2014/main" id="{643EC588-8DB4-A97C-9A0B-3346CCE33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417241"/>
            <a:ext cx="4618856" cy="2735550"/>
          </a:xfrm>
          <a:prstGeom prst="rect">
            <a:avLst/>
          </a:prstGeom>
        </p:spPr>
      </p:pic>
      <p:pic>
        <p:nvPicPr>
          <p:cNvPr id="16" name="Picture 15" descr="A screenshot of a white text&#10;&#10;AI-generated content may be incorrect.">
            <a:extLst>
              <a:ext uri="{FF2B5EF4-FFF2-40B4-BE49-F238E27FC236}">
                <a16:creationId xmlns:a16="http://schemas.microsoft.com/office/drawing/2014/main" id="{7E93CB7E-724D-4524-C79E-40F87DB71D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7" y="2067694"/>
            <a:ext cx="3772379" cy="2038276"/>
          </a:xfrm>
          <a:prstGeom prst="rect">
            <a:avLst/>
          </a:prstGeom>
        </p:spPr>
      </p:pic>
    </p:spTree>
    <p:extLst>
      <p:ext uri="{BB962C8B-B14F-4D97-AF65-F5344CB8AC3E}">
        <p14:creationId xmlns:p14="http://schemas.microsoft.com/office/powerpoint/2010/main" val="410401422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207B-6396-0CBF-39E2-7AA340F7C7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60206E-1CFE-7DB8-EB3C-EBD4FD4C9C4A}"/>
              </a:ext>
            </a:extLst>
          </p:cNvPr>
          <p:cNvSpPr>
            <a:spLocks noGrp="1"/>
          </p:cNvSpPr>
          <p:nvPr>
            <p:ph type="title"/>
          </p:nvPr>
        </p:nvSpPr>
        <p:spPr/>
        <p:txBody>
          <a:bodyPr>
            <a:normAutofit/>
          </a:bodyPr>
          <a:lstStyle/>
          <a:p>
            <a:r>
              <a:rPr lang="en-NZ" sz="2800" dirty="0"/>
              <a:t>Summary</a:t>
            </a:r>
          </a:p>
        </p:txBody>
      </p:sp>
      <p:sp>
        <p:nvSpPr>
          <p:cNvPr id="4" name="Footer Placeholder 3">
            <a:extLst>
              <a:ext uri="{FF2B5EF4-FFF2-40B4-BE49-F238E27FC236}">
                <a16:creationId xmlns:a16="http://schemas.microsoft.com/office/drawing/2014/main" id="{86A75387-BD93-67A8-EF53-559AA40F44CE}"/>
              </a:ext>
            </a:extLst>
          </p:cNvPr>
          <p:cNvSpPr>
            <a:spLocks noGrp="1"/>
          </p:cNvSpPr>
          <p:nvPr>
            <p:ph type="ftr" sz="quarter" idx="4294967295"/>
          </p:nvPr>
        </p:nvSpPr>
        <p:spPr>
          <a:xfrm>
            <a:off x="0" y="4767263"/>
            <a:ext cx="6778625" cy="274637"/>
          </a:xfrm>
        </p:spPr>
        <p:txBody>
          <a:bodyPr/>
          <a:lstStyle/>
          <a:p>
            <a:r>
              <a:rPr lang="en-NZ"/>
              <a:t>BP PowerPoint Template April 2022</a:t>
            </a:r>
            <a:endParaRPr lang="en-NZ" dirty="0"/>
          </a:p>
        </p:txBody>
      </p:sp>
      <p:sp>
        <p:nvSpPr>
          <p:cNvPr id="3" name="Subtitle 2">
            <a:extLst>
              <a:ext uri="{FF2B5EF4-FFF2-40B4-BE49-F238E27FC236}">
                <a16:creationId xmlns:a16="http://schemas.microsoft.com/office/drawing/2014/main" id="{D400EF50-573E-F6FE-DD1E-DDF7551E17E9}"/>
              </a:ext>
            </a:extLst>
          </p:cNvPr>
          <p:cNvSpPr>
            <a:spLocks noGrp="1"/>
          </p:cNvSpPr>
          <p:nvPr>
            <p:ph type="subTitle" idx="1"/>
          </p:nvPr>
        </p:nvSpPr>
        <p:spPr/>
        <p:txBody>
          <a:bodyPr/>
          <a:lstStyle/>
          <a:p>
            <a:endParaRPr lang="en-NZ" dirty="0"/>
          </a:p>
        </p:txBody>
      </p:sp>
    </p:spTree>
    <p:extLst>
      <p:ext uri="{BB962C8B-B14F-4D97-AF65-F5344CB8AC3E}">
        <p14:creationId xmlns:p14="http://schemas.microsoft.com/office/powerpoint/2010/main" val="36837487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3B7446-68DB-7C51-4891-693D9D10D9BA}"/>
              </a:ext>
            </a:extLst>
          </p:cNvPr>
          <p:cNvSpPr>
            <a:spLocks noGrp="1"/>
          </p:cNvSpPr>
          <p:nvPr>
            <p:ph type="title"/>
          </p:nvPr>
        </p:nvSpPr>
        <p:spPr>
          <a:xfrm>
            <a:off x="371186" y="771228"/>
            <a:ext cx="8593301" cy="360362"/>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latin typeface="+mn-lt"/>
              </a:rPr>
              <a:t>Summary </a:t>
            </a:r>
            <a:endParaRPr lang="en-US" sz="2800" b="0" spc="300" dirty="0">
              <a:latin typeface="+mn-lt"/>
            </a:endParaRPr>
          </a:p>
        </p:txBody>
      </p:sp>
      <p:sp>
        <p:nvSpPr>
          <p:cNvPr id="2" name="Content Placeholder 2">
            <a:extLst>
              <a:ext uri="{FF2B5EF4-FFF2-40B4-BE49-F238E27FC236}">
                <a16:creationId xmlns:a16="http://schemas.microsoft.com/office/drawing/2014/main" id="{EFB29E98-628F-CC3D-E404-C91CE58F455F}"/>
              </a:ext>
            </a:extLst>
          </p:cNvPr>
          <p:cNvSpPr>
            <a:spLocks noGrp="1"/>
          </p:cNvSpPr>
          <p:nvPr>
            <p:ph idx="1"/>
          </p:nvPr>
        </p:nvSpPr>
        <p:spPr>
          <a:xfrm>
            <a:off x="347357" y="1275606"/>
            <a:ext cx="8449286" cy="3384376"/>
          </a:xfrm>
        </p:spPr>
        <p:txBody>
          <a:bodyPr>
            <a:normAutofit/>
          </a:bodyPr>
          <a:lstStyle/>
          <a:p>
            <a:pPr marL="257175" indent="-257175">
              <a:lnSpc>
                <a:spcPct val="100000"/>
              </a:lnSpc>
              <a:spcBef>
                <a:spcPts val="0"/>
              </a:spcBef>
              <a:buFont typeface="Symbol" panose="05050102010706020507" pitchFamily="18" charset="2"/>
              <a:buChar char=""/>
            </a:pPr>
            <a:r>
              <a:rPr lang="en-NZ" sz="1800" dirty="0">
                <a:latin typeface="+mj-lt"/>
                <a:ea typeface="Times New Roman" panose="02020603050405020304" pitchFamily="18" charset="0"/>
                <a:cs typeface="Times New Roman" panose="02020603050405020304" pitchFamily="18" charset="0"/>
              </a:rPr>
              <a:t>Building Product Specifications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Make it easier to use overseas building products when complying with acceptable solutions and verification methods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Provides more compliance options and doesn’t change minimum requirements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Can’t be used on it’s own to demonstrate compliance, only when cited in AS and VMs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Feedback welcome on product standards to cite in future editions of the BPS</a:t>
            </a:r>
          </a:p>
          <a:p>
            <a:pPr marL="342900" lvl="1" indent="0">
              <a:lnSpc>
                <a:spcPct val="100000"/>
              </a:lnSpc>
              <a:spcBef>
                <a:spcPts val="0"/>
              </a:spcBef>
              <a:buNone/>
            </a:pPr>
            <a:endParaRPr lang="en-NZ" sz="1400" dirty="0">
              <a:latin typeface="+mj-lt"/>
              <a:ea typeface="Times New Roman" panose="02020603050405020304" pitchFamily="18" charset="0"/>
              <a:cs typeface="Times New Roman" panose="02020603050405020304" pitchFamily="18" charset="0"/>
            </a:endParaRPr>
          </a:p>
          <a:p>
            <a:pPr marL="257175" indent="-257175">
              <a:lnSpc>
                <a:spcPct val="100000"/>
              </a:lnSpc>
              <a:spcBef>
                <a:spcPts val="0"/>
              </a:spcBef>
              <a:buFont typeface="Symbol" panose="05050102010706020507" pitchFamily="18" charset="2"/>
              <a:buChar char=""/>
            </a:pPr>
            <a:r>
              <a:rPr lang="en-NZ" sz="1800" dirty="0">
                <a:latin typeface="+mj-lt"/>
                <a:ea typeface="Times New Roman" panose="02020603050405020304" pitchFamily="18" charset="0"/>
                <a:cs typeface="Times New Roman" panose="02020603050405020304" pitchFamily="18" charset="0"/>
              </a:rPr>
              <a:t>Acceptable solutions and verification methods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16 AS and VM documents have been updated to cite the BPS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Documents look different but don’t require you to do anything different</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Updated editions have improved and consistent formats</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Information sheets show changes between old and new (</a:t>
            </a:r>
            <a:r>
              <a:rPr lang="en-NZ" sz="1400" dirty="0">
                <a:latin typeface="+mj-lt"/>
                <a:ea typeface="Times New Roman" panose="02020603050405020304" pitchFamily="18" charset="0"/>
                <a:cs typeface="Times New Roman" panose="02020603050405020304" pitchFamily="18" charset="0"/>
                <a:hlinkClick r:id="rId3"/>
              </a:rPr>
              <a:t>www.building.govt.nz/bcu25</a:t>
            </a:r>
            <a:r>
              <a:rPr lang="en-NZ" sz="1400" dirty="0">
                <a:latin typeface="+mj-lt"/>
                <a:ea typeface="Times New Roman" panose="02020603050405020304" pitchFamily="18" charset="0"/>
                <a:cs typeface="Times New Roman" panose="02020603050405020304" pitchFamily="18" charset="0"/>
              </a:rPr>
              <a:t>) </a:t>
            </a:r>
          </a:p>
          <a:p>
            <a:pPr marL="600075" lvl="1" indent="-257175">
              <a:lnSpc>
                <a:spcPct val="100000"/>
              </a:lnSpc>
              <a:spcBef>
                <a:spcPts val="0"/>
              </a:spcBef>
              <a:buFont typeface="Symbol" panose="05050102010706020507" pitchFamily="18" charset="2"/>
              <a:buChar char=""/>
            </a:pPr>
            <a:r>
              <a:rPr lang="en-NZ" sz="1400" dirty="0">
                <a:latin typeface="+mj-lt"/>
                <a:ea typeface="Times New Roman" panose="02020603050405020304" pitchFamily="18" charset="0"/>
                <a:cs typeface="Times New Roman" panose="02020603050405020304" pitchFamily="18" charset="0"/>
              </a:rPr>
              <a:t>1 year transition period and previous documents can be used until July 2026</a:t>
            </a:r>
          </a:p>
        </p:txBody>
      </p:sp>
    </p:spTree>
    <p:extLst>
      <p:ext uri="{BB962C8B-B14F-4D97-AF65-F5344CB8AC3E}">
        <p14:creationId xmlns:p14="http://schemas.microsoft.com/office/powerpoint/2010/main" val="3593988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1FC324-F8E5-034E-954D-E93974A2625E}"/>
              </a:ext>
            </a:extLst>
          </p:cNvPr>
          <p:cNvSpPr>
            <a:spLocks noGrp="1"/>
          </p:cNvSpPr>
          <p:nvPr>
            <p:ph type="subTitle" idx="1"/>
          </p:nvPr>
        </p:nvSpPr>
        <p:spPr>
          <a:xfrm>
            <a:off x="975590" y="2211710"/>
            <a:ext cx="7844881" cy="2016224"/>
          </a:xfrm>
        </p:spPr>
        <p:txBody>
          <a:bodyPr>
            <a:normAutofit lnSpcReduction="10000"/>
          </a:bodyPr>
          <a:lstStyle/>
          <a:p>
            <a:r>
              <a:rPr lang="en-US" dirty="0"/>
              <a:t>More information:</a:t>
            </a:r>
          </a:p>
          <a:p>
            <a:r>
              <a:rPr lang="en-US" sz="1200" dirty="0">
                <a:hlinkClick r:id="rId2"/>
              </a:rPr>
              <a:t>www.building.govt.nz/bcu25</a:t>
            </a:r>
            <a:endParaRPr lang="en-US" sz="1200" dirty="0"/>
          </a:p>
          <a:p>
            <a:r>
              <a:rPr lang="en-US" sz="1200" dirty="0">
                <a:hlinkClick r:id="rId3"/>
              </a:rPr>
              <a:t>www.building.govt.nz/building-code-compliance/building-product-specifications</a:t>
            </a:r>
            <a:endParaRPr lang="en-US" sz="1200" dirty="0"/>
          </a:p>
          <a:p>
            <a:r>
              <a:rPr lang="en-NZ" sz="1200" dirty="0">
                <a:hlinkClick r:id="rId4" tooltip="https://www.building.govt.nz/overseasproducts"/>
              </a:rPr>
              <a:t>www.building.govt.nz/overseasproducts</a:t>
            </a:r>
            <a:endParaRPr lang="en-NZ" sz="1200" dirty="0"/>
          </a:p>
          <a:p>
            <a:r>
              <a:rPr lang="en-US" sz="1200" dirty="0">
                <a:hlinkClick r:id="rId5"/>
              </a:rPr>
              <a:t>learning.building.govt.nz</a:t>
            </a:r>
            <a:r>
              <a:rPr lang="en-US" sz="1200" dirty="0"/>
              <a:t> (search “product”)</a:t>
            </a:r>
          </a:p>
          <a:p>
            <a:endParaRPr lang="en-US" sz="1200" dirty="0"/>
          </a:p>
          <a:p>
            <a:r>
              <a:rPr lang="en-US" sz="1200" dirty="0"/>
              <a:t>Contact us: </a:t>
            </a:r>
            <a:r>
              <a:rPr lang="en-US" sz="1200" dirty="0">
                <a:hlinkClick r:id="rId6"/>
              </a:rPr>
              <a:t>building@mbie.govt.nz</a:t>
            </a:r>
            <a:r>
              <a:rPr lang="en-US" sz="1200" dirty="0"/>
              <a:t> </a:t>
            </a:r>
          </a:p>
        </p:txBody>
      </p:sp>
      <p:sp>
        <p:nvSpPr>
          <p:cNvPr id="3" name="Title 2">
            <a:extLst>
              <a:ext uri="{FF2B5EF4-FFF2-40B4-BE49-F238E27FC236}">
                <a16:creationId xmlns:a16="http://schemas.microsoft.com/office/drawing/2014/main" id="{80B0F20E-332D-3B4A-B6CA-26BCBF305682}"/>
              </a:ext>
            </a:extLst>
          </p:cNvPr>
          <p:cNvSpPr>
            <a:spLocks noGrp="1"/>
          </p:cNvSpPr>
          <p:nvPr>
            <p:ph type="title"/>
          </p:nvPr>
        </p:nvSpPr>
        <p:spPr/>
        <p:txBody>
          <a:bodyPr anchor="b">
            <a:normAutofit/>
          </a:bodyPr>
          <a:lstStyle/>
          <a:p>
            <a:r>
              <a:rPr lang="en-US" sz="4000" dirty="0"/>
              <a:t>Questions?</a:t>
            </a:r>
          </a:p>
        </p:txBody>
      </p:sp>
    </p:spTree>
    <p:extLst>
      <p:ext uri="{BB962C8B-B14F-4D97-AF65-F5344CB8AC3E}">
        <p14:creationId xmlns:p14="http://schemas.microsoft.com/office/powerpoint/2010/main" val="246684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9382-3B06-A32E-0E22-EEB029374D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15A8C7-875C-B3E3-1428-CE24D7A189F6}"/>
              </a:ext>
            </a:extLst>
          </p:cNvPr>
          <p:cNvSpPr>
            <a:spLocks noGrp="1"/>
          </p:cNvSpPr>
          <p:nvPr>
            <p:ph type="title"/>
          </p:nvPr>
        </p:nvSpPr>
        <p:spPr>
          <a:xfrm>
            <a:off x="395536" y="852089"/>
            <a:ext cx="8593301" cy="432370"/>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t>Building Product Specifications – Consultation</a:t>
            </a:r>
            <a:endParaRPr lang="en-US" sz="2800" b="0" spc="300" dirty="0">
              <a:latin typeface="+mn-lt"/>
            </a:endParaRPr>
          </a:p>
        </p:txBody>
      </p:sp>
      <p:sp>
        <p:nvSpPr>
          <p:cNvPr id="2" name="Title 1">
            <a:extLst>
              <a:ext uri="{FF2B5EF4-FFF2-40B4-BE49-F238E27FC236}">
                <a16:creationId xmlns:a16="http://schemas.microsoft.com/office/drawing/2014/main" id="{ED134790-7B53-A415-566C-3368F039178C}"/>
              </a:ext>
            </a:extLst>
          </p:cNvPr>
          <p:cNvSpPr txBox="1">
            <a:spLocks/>
          </p:cNvSpPr>
          <p:nvPr/>
        </p:nvSpPr>
        <p:spPr>
          <a:xfrm>
            <a:off x="383565" y="1958576"/>
            <a:ext cx="2671583" cy="1226347"/>
          </a:xfrm>
          <a:prstGeom prst="rect">
            <a:avLst/>
          </a:prstGeom>
        </p:spPr>
        <p:txBody>
          <a:bodyPr vert="horz" lIns="91440" tIns="45720" rIns="9144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gn="ctr">
              <a:lnSpc>
                <a:spcPts val="2000"/>
              </a:lnSpc>
            </a:pPr>
            <a:r>
              <a:rPr lang="en-US" sz="4000" dirty="0">
                <a:solidFill>
                  <a:srgbClr val="005A9E"/>
                </a:solidFill>
              </a:rPr>
              <a:t>120+</a:t>
            </a:r>
          </a:p>
          <a:p>
            <a:pPr algn="ctr">
              <a:lnSpc>
                <a:spcPts val="2000"/>
              </a:lnSpc>
            </a:pPr>
            <a:r>
              <a:rPr lang="en-US" sz="1600" b="0" dirty="0">
                <a:solidFill>
                  <a:srgbClr val="005A9E"/>
                </a:solidFill>
              </a:rPr>
              <a:t>Proposed product standards the draft first edition</a:t>
            </a:r>
          </a:p>
        </p:txBody>
      </p:sp>
      <p:sp>
        <p:nvSpPr>
          <p:cNvPr id="3" name="Title 1">
            <a:extLst>
              <a:ext uri="{FF2B5EF4-FFF2-40B4-BE49-F238E27FC236}">
                <a16:creationId xmlns:a16="http://schemas.microsoft.com/office/drawing/2014/main" id="{0C45CA82-E0AB-030D-68E1-8CF8238F3FDA}"/>
              </a:ext>
            </a:extLst>
          </p:cNvPr>
          <p:cNvSpPr txBox="1">
            <a:spLocks/>
          </p:cNvSpPr>
          <p:nvPr/>
        </p:nvSpPr>
        <p:spPr>
          <a:xfrm>
            <a:off x="3222403" y="1964063"/>
            <a:ext cx="2671583" cy="1226347"/>
          </a:xfrm>
          <a:prstGeom prst="rect">
            <a:avLst/>
          </a:prstGeom>
        </p:spPr>
        <p:txBody>
          <a:bodyPr vert="horz" lIns="91440" tIns="45720" rIns="9144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gn="ctr">
              <a:lnSpc>
                <a:spcPts val="2000"/>
              </a:lnSpc>
            </a:pPr>
            <a:r>
              <a:rPr lang="en-US" sz="4000" dirty="0">
                <a:solidFill>
                  <a:srgbClr val="005A9E"/>
                </a:solidFill>
              </a:rPr>
              <a:t>71</a:t>
            </a:r>
          </a:p>
          <a:p>
            <a:pPr algn="ctr">
              <a:lnSpc>
                <a:spcPts val="2000"/>
              </a:lnSpc>
            </a:pPr>
            <a:r>
              <a:rPr lang="en-US" sz="1600" b="0" dirty="0">
                <a:solidFill>
                  <a:srgbClr val="005A9E"/>
                </a:solidFill>
              </a:rPr>
              <a:t>Submissions received during consultation</a:t>
            </a:r>
          </a:p>
        </p:txBody>
      </p:sp>
      <p:sp>
        <p:nvSpPr>
          <p:cNvPr id="9" name="Title 1">
            <a:extLst>
              <a:ext uri="{FF2B5EF4-FFF2-40B4-BE49-F238E27FC236}">
                <a16:creationId xmlns:a16="http://schemas.microsoft.com/office/drawing/2014/main" id="{A06A2A0F-40FB-8AB3-9730-8E24CA5564D3}"/>
              </a:ext>
            </a:extLst>
          </p:cNvPr>
          <p:cNvSpPr txBox="1">
            <a:spLocks/>
          </p:cNvSpPr>
          <p:nvPr/>
        </p:nvSpPr>
        <p:spPr>
          <a:xfrm>
            <a:off x="6061241" y="1958575"/>
            <a:ext cx="2671583" cy="1226347"/>
          </a:xfrm>
          <a:prstGeom prst="rect">
            <a:avLst/>
          </a:prstGeom>
        </p:spPr>
        <p:txBody>
          <a:bodyPr vert="horz" lIns="91440" tIns="45720" rIns="9144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gn="ctr">
              <a:lnSpc>
                <a:spcPts val="2000"/>
              </a:lnSpc>
            </a:pPr>
            <a:r>
              <a:rPr lang="en-US" sz="4000" dirty="0">
                <a:solidFill>
                  <a:srgbClr val="005A9E"/>
                </a:solidFill>
              </a:rPr>
              <a:t>100+</a:t>
            </a:r>
          </a:p>
          <a:p>
            <a:pPr algn="ctr">
              <a:lnSpc>
                <a:spcPts val="2000"/>
              </a:lnSpc>
            </a:pPr>
            <a:r>
              <a:rPr lang="en-US" sz="1600" b="0" dirty="0">
                <a:solidFill>
                  <a:srgbClr val="005A9E"/>
                </a:solidFill>
              </a:rPr>
              <a:t>Standards suggested for future editions </a:t>
            </a:r>
          </a:p>
        </p:txBody>
      </p:sp>
      <p:sp>
        <p:nvSpPr>
          <p:cNvPr id="10" name="TextBox 9">
            <a:extLst>
              <a:ext uri="{FF2B5EF4-FFF2-40B4-BE49-F238E27FC236}">
                <a16:creationId xmlns:a16="http://schemas.microsoft.com/office/drawing/2014/main" id="{38EC46FB-74D9-8C9B-C7E8-2C1E7812622D}"/>
              </a:ext>
            </a:extLst>
          </p:cNvPr>
          <p:cNvSpPr txBox="1"/>
          <p:nvPr/>
        </p:nvSpPr>
        <p:spPr>
          <a:xfrm>
            <a:off x="3356394" y="3363838"/>
            <a:ext cx="2671583" cy="1544012"/>
          </a:xfrm>
          <a:prstGeom prst="rect">
            <a:avLst/>
          </a:prstGeom>
          <a:noFill/>
        </p:spPr>
        <p:txBody>
          <a:bodyPr wrap="square" rtlCol="0">
            <a:spAutoFit/>
          </a:bodyPr>
          <a:lstStyle/>
          <a:p>
            <a:pPr defTabSz="1625519">
              <a:lnSpc>
                <a:spcPct val="90000"/>
              </a:lnSpc>
              <a:spcBef>
                <a:spcPts val="750"/>
              </a:spcBef>
            </a:pPr>
            <a:r>
              <a:rPr lang="en-NZ" dirty="0">
                <a:solidFill>
                  <a:srgbClr val="000000"/>
                </a:solidFill>
                <a:ea typeface="Calibri" panose="020F0502020204030204" pitchFamily="34" charset="0"/>
                <a:cs typeface="Times New Roman" panose="02020603050405020304" pitchFamily="18" charset="0"/>
              </a:rPr>
              <a:t>Changes from feedback:</a:t>
            </a:r>
          </a:p>
          <a:p>
            <a:pPr marL="285750" indent="-285750" defTabSz="1625519">
              <a:lnSpc>
                <a:spcPct val="90000"/>
              </a:lnSpc>
              <a:spcBef>
                <a:spcPts val="750"/>
              </a:spcBef>
              <a:buFont typeface="Arial" panose="020B0604020202020204" pitchFamily="34" charset="0"/>
              <a:buChar char="•"/>
            </a:pPr>
            <a:r>
              <a:rPr lang="en-NZ" dirty="0">
                <a:solidFill>
                  <a:srgbClr val="000000"/>
                </a:solidFill>
                <a:ea typeface="Calibri" panose="020F0502020204030204" pitchFamily="34" charset="0"/>
                <a:cs typeface="Times New Roman" panose="02020603050405020304" pitchFamily="18" charset="0"/>
              </a:rPr>
              <a:t>Updated citations of steel and timber standards </a:t>
            </a:r>
          </a:p>
          <a:p>
            <a:pPr marL="285750" indent="-285750" defTabSz="1625519">
              <a:lnSpc>
                <a:spcPct val="90000"/>
              </a:lnSpc>
              <a:spcBef>
                <a:spcPts val="750"/>
              </a:spcBef>
              <a:buFont typeface="Arial" panose="020B0604020202020204" pitchFamily="34" charset="0"/>
              <a:buChar char="•"/>
            </a:pPr>
            <a:r>
              <a:rPr lang="en-NZ" dirty="0">
                <a:solidFill>
                  <a:srgbClr val="000000"/>
                </a:solidFill>
                <a:ea typeface="Calibri" panose="020F0502020204030204" pitchFamily="34" charset="0"/>
                <a:cs typeface="Times New Roman" panose="02020603050405020304" pitchFamily="18" charset="0"/>
              </a:rPr>
              <a:t>Section numbering</a:t>
            </a:r>
          </a:p>
        </p:txBody>
      </p:sp>
      <p:sp>
        <p:nvSpPr>
          <p:cNvPr id="5" name="TextBox 4">
            <a:extLst>
              <a:ext uri="{FF2B5EF4-FFF2-40B4-BE49-F238E27FC236}">
                <a16:creationId xmlns:a16="http://schemas.microsoft.com/office/drawing/2014/main" id="{6908CC63-A906-AA93-C061-482E33375B1D}"/>
              </a:ext>
            </a:extLst>
          </p:cNvPr>
          <p:cNvSpPr txBox="1"/>
          <p:nvPr/>
        </p:nvSpPr>
        <p:spPr>
          <a:xfrm>
            <a:off x="405256" y="3507854"/>
            <a:ext cx="2671583" cy="942822"/>
          </a:xfrm>
          <a:prstGeom prst="rect">
            <a:avLst/>
          </a:prstGeom>
          <a:noFill/>
        </p:spPr>
        <p:txBody>
          <a:bodyPr wrap="square" rtlCol="0">
            <a:spAutoFit/>
          </a:bodyPr>
          <a:lstStyle/>
          <a:p>
            <a:pPr marL="285750" indent="-285750" defTabSz="1625519">
              <a:lnSpc>
                <a:spcPct val="90000"/>
              </a:lnSpc>
              <a:spcBef>
                <a:spcPts val="750"/>
              </a:spcBef>
              <a:buFont typeface="Arial" panose="020B0604020202020204" pitchFamily="34" charset="0"/>
              <a:buChar char="•"/>
            </a:pPr>
            <a:r>
              <a:rPr lang="en-NZ" dirty="0">
                <a:solidFill>
                  <a:srgbClr val="000000"/>
                </a:solidFill>
                <a:ea typeface="Calibri" panose="020F0502020204030204" pitchFamily="34" charset="0"/>
                <a:cs typeface="Times New Roman" panose="02020603050405020304" pitchFamily="18" charset="0"/>
              </a:rPr>
              <a:t>90% AS/NZS or other non-NZS</a:t>
            </a:r>
          </a:p>
          <a:p>
            <a:pPr marL="285750" indent="-285750" defTabSz="1625519">
              <a:lnSpc>
                <a:spcPct val="90000"/>
              </a:lnSpc>
              <a:spcBef>
                <a:spcPts val="750"/>
              </a:spcBef>
              <a:buFont typeface="Arial" panose="020B0604020202020204" pitchFamily="34" charset="0"/>
              <a:buChar char="•"/>
            </a:pPr>
            <a:r>
              <a:rPr lang="en-NZ" dirty="0">
                <a:solidFill>
                  <a:srgbClr val="000000"/>
                </a:solidFill>
                <a:ea typeface="Calibri" panose="020F0502020204030204" pitchFamily="34" charset="0"/>
                <a:cs typeface="Times New Roman" panose="02020603050405020304" pitchFamily="18" charset="0"/>
              </a:rPr>
              <a:t>&gt;50% new or updated</a:t>
            </a:r>
          </a:p>
        </p:txBody>
      </p:sp>
      <p:sp>
        <p:nvSpPr>
          <p:cNvPr id="6" name="TextBox 5">
            <a:extLst>
              <a:ext uri="{FF2B5EF4-FFF2-40B4-BE49-F238E27FC236}">
                <a16:creationId xmlns:a16="http://schemas.microsoft.com/office/drawing/2014/main" id="{AB987551-2B18-9BE8-16B9-5B9C3CA0ED40}"/>
              </a:ext>
            </a:extLst>
          </p:cNvPr>
          <p:cNvSpPr txBox="1"/>
          <p:nvPr/>
        </p:nvSpPr>
        <p:spPr>
          <a:xfrm>
            <a:off x="6027977" y="3808449"/>
            <a:ext cx="2671583" cy="341632"/>
          </a:xfrm>
          <a:prstGeom prst="rect">
            <a:avLst/>
          </a:prstGeom>
          <a:noFill/>
        </p:spPr>
        <p:txBody>
          <a:bodyPr wrap="square" rtlCol="0">
            <a:spAutoFit/>
          </a:bodyPr>
          <a:lstStyle/>
          <a:p>
            <a:pPr algn="ctr" defTabSz="1625519">
              <a:lnSpc>
                <a:spcPct val="90000"/>
              </a:lnSpc>
              <a:spcBef>
                <a:spcPts val="750"/>
              </a:spcBef>
            </a:pPr>
            <a:r>
              <a:rPr lang="en-NZ" dirty="0">
                <a:solidFill>
                  <a:srgbClr val="000000"/>
                </a:solidFill>
                <a:ea typeface="Calibri" panose="020F0502020204030204" pitchFamily="34" charset="0"/>
                <a:cs typeface="Times New Roman" panose="02020603050405020304" pitchFamily="18" charset="0"/>
              </a:rPr>
              <a:t>Thank you!</a:t>
            </a:r>
          </a:p>
        </p:txBody>
      </p:sp>
    </p:spTree>
    <p:extLst>
      <p:ext uri="{BB962C8B-B14F-4D97-AF65-F5344CB8AC3E}">
        <p14:creationId xmlns:p14="http://schemas.microsoft.com/office/powerpoint/2010/main" val="1483611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05D30-24F6-D69C-D296-FD9EC3E88575}"/>
            </a:ext>
          </a:extLst>
        </p:cNvPr>
        <p:cNvGrpSpPr/>
        <p:nvPr/>
      </p:nvGrpSpPr>
      <p:grpSpPr>
        <a:xfrm>
          <a:off x="0" y="0"/>
          <a:ext cx="0" cy="0"/>
          <a:chOff x="0" y="0"/>
          <a:chExt cx="0" cy="0"/>
        </a:xfrm>
      </p:grpSpPr>
      <p:pic>
        <p:nvPicPr>
          <p:cNvPr id="9" name="Picture 8" descr="A paper with text on it&#10;&#10;AI-generated content may be incorrect.">
            <a:extLst>
              <a:ext uri="{FF2B5EF4-FFF2-40B4-BE49-F238E27FC236}">
                <a16:creationId xmlns:a16="http://schemas.microsoft.com/office/drawing/2014/main" id="{DE3DD64D-5DBA-CF4E-E80F-8BB449504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613489"/>
            <a:ext cx="1260000" cy="1780992"/>
          </a:xfrm>
          <a:prstGeom prst="rect">
            <a:avLst/>
          </a:prstGeom>
          <a:ln w="6350">
            <a:solidFill>
              <a:schemeClr val="tx1"/>
            </a:solidFill>
          </a:ln>
        </p:spPr>
      </p:pic>
      <p:pic>
        <p:nvPicPr>
          <p:cNvPr id="7" name="Picture 6" descr="A screenshot of a computer&#10;&#10;AI-generated content may be incorrect.">
            <a:extLst>
              <a:ext uri="{FF2B5EF4-FFF2-40B4-BE49-F238E27FC236}">
                <a16:creationId xmlns:a16="http://schemas.microsoft.com/office/drawing/2014/main" id="{2E2B7D8E-289E-A8EF-DEB8-5AA0FC5B7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7" y="1528792"/>
            <a:ext cx="1260000" cy="1786067"/>
          </a:xfrm>
          <a:prstGeom prst="rect">
            <a:avLst/>
          </a:prstGeom>
          <a:ln w="6350">
            <a:solidFill>
              <a:schemeClr val="tx1"/>
            </a:solidFill>
          </a:ln>
        </p:spPr>
      </p:pic>
      <p:sp>
        <p:nvSpPr>
          <p:cNvPr id="3" name="TextBox 2">
            <a:extLst>
              <a:ext uri="{FF2B5EF4-FFF2-40B4-BE49-F238E27FC236}">
                <a16:creationId xmlns:a16="http://schemas.microsoft.com/office/drawing/2014/main" id="{0956F148-8DC2-416A-9D8B-8BE94CBDE2F3}"/>
              </a:ext>
            </a:extLst>
          </p:cNvPr>
          <p:cNvSpPr txBox="1"/>
          <p:nvPr/>
        </p:nvSpPr>
        <p:spPr>
          <a:xfrm>
            <a:off x="395536" y="1528792"/>
            <a:ext cx="4824536" cy="233910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NZ" dirty="0">
                <a:latin typeface="Calibri" panose="020F0502020204030204" pitchFamily="34" charset="0"/>
                <a:ea typeface="Calibri" panose="020F0502020204030204" pitchFamily="34" charset="0"/>
                <a:cs typeface="Times New Roman" panose="02020603050405020304" pitchFamily="18" charset="0"/>
              </a:rPr>
              <a:t>Organised by</a:t>
            </a:r>
            <a:r>
              <a:rPr lang="en-NZ" sz="1800" dirty="0">
                <a:latin typeface="Calibri" panose="020F0502020204030204" pitchFamily="34" charset="0"/>
                <a:ea typeface="Calibri" panose="020F0502020204030204" pitchFamily="34" charset="0"/>
                <a:cs typeface="Times New Roman" panose="02020603050405020304" pitchFamily="18" charset="0"/>
              </a:rPr>
              <a:t> how products are specified in building projects</a:t>
            </a:r>
          </a:p>
          <a:p>
            <a:pPr marL="285750" indent="-285750">
              <a:spcAft>
                <a:spcPts val="1200"/>
              </a:spcAft>
              <a:buFont typeface="Arial" panose="020B0604020202020204" pitchFamily="34" charset="0"/>
              <a:buChar char="•"/>
            </a:pPr>
            <a:r>
              <a:rPr lang="en-NZ" sz="1800" dirty="0">
                <a:latin typeface="Calibri" panose="020F0502020204030204" pitchFamily="34" charset="0"/>
                <a:ea typeface="Calibri" panose="020F0502020204030204" pitchFamily="34" charset="0"/>
                <a:cs typeface="Times New Roman" panose="02020603050405020304" pitchFamily="18" charset="0"/>
              </a:rPr>
              <a:t>A single info source for suppliers and importers</a:t>
            </a:r>
            <a:r>
              <a:rPr lang="en-NZ" dirty="0">
                <a:latin typeface="Calibri" panose="020F0502020204030204" pitchFamily="34" charset="0"/>
                <a:ea typeface="Calibri" panose="020F0502020204030204" pitchFamily="34" charset="0"/>
                <a:cs typeface="Times New Roman" panose="02020603050405020304" pitchFamily="18" charset="0"/>
              </a:rPr>
              <a:t>: </a:t>
            </a:r>
            <a:r>
              <a:rPr lang="en-NZ" sz="1800" dirty="0">
                <a:latin typeface="Calibri" panose="020F0502020204030204" pitchFamily="34" charset="0"/>
                <a:ea typeface="Calibri" panose="020F0502020204030204" pitchFamily="34" charset="0"/>
                <a:cs typeface="Times New Roman" panose="02020603050405020304" pitchFamily="18" charset="0"/>
              </a:rPr>
              <a:t>how products can be specified to be used in code-compliant building work </a:t>
            </a:r>
          </a:p>
          <a:p>
            <a:pPr marL="285750" indent="-285750">
              <a:spcAft>
                <a:spcPts val="1200"/>
              </a:spcAft>
              <a:buFont typeface="Arial" panose="020B0604020202020204" pitchFamily="34" charset="0"/>
              <a:buChar char="•"/>
            </a:pPr>
            <a:r>
              <a:rPr lang="en-NZ" dirty="0">
                <a:latin typeface="Calibri" panose="020F0502020204030204" pitchFamily="34" charset="0"/>
                <a:ea typeface="Calibri" panose="020F0502020204030204" pitchFamily="34" charset="0"/>
                <a:cs typeface="Times New Roman" panose="02020603050405020304" pitchFamily="18" charset="0"/>
              </a:rPr>
              <a:t>Replace</a:t>
            </a:r>
            <a:r>
              <a:rPr lang="en-NZ" sz="1800" dirty="0">
                <a:latin typeface="Calibri" panose="020F0502020204030204" pitchFamily="34" charset="0"/>
                <a:ea typeface="Calibri" panose="020F0502020204030204" pitchFamily="34" charset="0"/>
                <a:cs typeface="Times New Roman" panose="02020603050405020304" pitchFamily="18" charset="0"/>
              </a:rPr>
              <a:t>s product information spread across multiple AS and VM documents</a:t>
            </a:r>
            <a:endParaRPr lang="en-NZ" dirty="0"/>
          </a:p>
        </p:txBody>
      </p:sp>
      <p:sp>
        <p:nvSpPr>
          <p:cNvPr id="4" name="Title 1">
            <a:extLst>
              <a:ext uri="{FF2B5EF4-FFF2-40B4-BE49-F238E27FC236}">
                <a16:creationId xmlns:a16="http://schemas.microsoft.com/office/drawing/2014/main" id="{137FA04D-18FF-80EC-5B2A-18F8727AE7DF}"/>
              </a:ext>
            </a:extLst>
          </p:cNvPr>
          <p:cNvSpPr>
            <a:spLocks noGrp="1"/>
          </p:cNvSpPr>
          <p:nvPr>
            <p:ph type="title"/>
          </p:nvPr>
        </p:nvSpPr>
        <p:spPr>
          <a:xfrm>
            <a:off x="395536" y="852089"/>
            <a:ext cx="8593301" cy="432370"/>
          </a:xfrm>
          <a:prstGeom prst="rect">
            <a:avLst/>
          </a:prstGeom>
        </p:spPr>
        <p:txBody>
          <a:bodyPr vert="horz" lIns="91440" tIns="45720" rIns="0" bIns="45720" rtlCol="0" anchor="ctr">
            <a:noAutofit/>
          </a:bodyPr>
          <a:lstStyle>
            <a:lvl1pPr algn="l" defTabSz="960120" rtl="0" eaLnBrk="1" latinLnBrk="0" hangingPunct="1">
              <a:lnSpc>
                <a:spcPct val="90000"/>
              </a:lnSpc>
              <a:spcBef>
                <a:spcPct val="0"/>
              </a:spcBef>
              <a:buNone/>
              <a:defRPr sz="4620" b="1" kern="1200">
                <a:solidFill>
                  <a:schemeClr val="tx1"/>
                </a:solidFill>
                <a:latin typeface="+mj-lt"/>
                <a:ea typeface="+mj-ea"/>
                <a:cs typeface="+mj-cs"/>
              </a:defRPr>
            </a:lvl1pPr>
          </a:lstStyle>
          <a:p>
            <a:pPr>
              <a:lnSpc>
                <a:spcPct val="100000"/>
              </a:lnSpc>
            </a:pPr>
            <a:r>
              <a:rPr lang="en-NZ" sz="2800" dirty="0">
                <a:latin typeface="+mn-lt"/>
              </a:rPr>
              <a:t>Organisation of the document</a:t>
            </a:r>
            <a:endParaRPr lang="en-US" sz="2800" b="0" spc="300" dirty="0">
              <a:latin typeface="+mn-lt"/>
            </a:endParaRPr>
          </a:p>
        </p:txBody>
      </p:sp>
      <p:pic>
        <p:nvPicPr>
          <p:cNvPr id="2" name="Picture 1">
            <a:extLst>
              <a:ext uri="{FF2B5EF4-FFF2-40B4-BE49-F238E27FC236}">
                <a16:creationId xmlns:a16="http://schemas.microsoft.com/office/drawing/2014/main" id="{50734428-0F68-0B74-E1F0-C66E44659E39}"/>
              </a:ext>
            </a:extLst>
          </p:cNvPr>
          <p:cNvPicPr>
            <a:picLocks noChangeAspect="1"/>
          </p:cNvPicPr>
          <p:nvPr/>
        </p:nvPicPr>
        <p:blipFill>
          <a:blip r:embed="rId5"/>
          <a:stretch>
            <a:fillRect/>
          </a:stretch>
        </p:blipFill>
        <p:spPr>
          <a:xfrm>
            <a:off x="5000985" y="1419623"/>
            <a:ext cx="1247939" cy="1800200"/>
          </a:xfrm>
          <a:prstGeom prst="rect">
            <a:avLst/>
          </a:prstGeom>
          <a:ln w="6350">
            <a:solidFill>
              <a:schemeClr val="tx1"/>
            </a:solidFill>
          </a:ln>
        </p:spPr>
      </p:pic>
      <p:pic>
        <p:nvPicPr>
          <p:cNvPr id="15" name="Picture 14" descr="A paper with text and images&#10;&#10;AI-generated content may be incorrect.">
            <a:extLst>
              <a:ext uri="{FF2B5EF4-FFF2-40B4-BE49-F238E27FC236}">
                <a16:creationId xmlns:a16="http://schemas.microsoft.com/office/drawing/2014/main" id="{2861FB72-8330-3955-F6ED-B0B92EBFBC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379853" y="3285222"/>
            <a:ext cx="1260000" cy="1730100"/>
          </a:xfrm>
          <a:prstGeom prst="rect">
            <a:avLst/>
          </a:prstGeom>
          <a:ln w="6350">
            <a:solidFill>
              <a:schemeClr val="tx1"/>
            </a:solidFill>
          </a:ln>
        </p:spPr>
      </p:pic>
      <p:pic>
        <p:nvPicPr>
          <p:cNvPr id="13" name="Picture 12" descr="A screenshot of a document&#10;&#10;AI-generated content may be incorrect.">
            <a:extLst>
              <a:ext uri="{FF2B5EF4-FFF2-40B4-BE49-F238E27FC236}">
                <a16:creationId xmlns:a16="http://schemas.microsoft.com/office/drawing/2014/main" id="{BEC807C4-4CA7-C6AD-283F-5E232CCB77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8669" y="3175906"/>
            <a:ext cx="1260000" cy="1782868"/>
          </a:xfrm>
          <a:prstGeom prst="rect">
            <a:avLst/>
          </a:prstGeom>
          <a:ln w="6350">
            <a:solidFill>
              <a:schemeClr val="tx1"/>
            </a:solidFill>
          </a:ln>
        </p:spPr>
      </p:pic>
      <p:pic>
        <p:nvPicPr>
          <p:cNvPr id="11" name="Picture 10" descr="A document with text on it&#10;&#10;AI-generated content may be incorrect.">
            <a:extLst>
              <a:ext uri="{FF2B5EF4-FFF2-40B4-BE49-F238E27FC236}">
                <a16:creationId xmlns:a16="http://schemas.microsoft.com/office/drawing/2014/main" id="{81284DA3-184A-B632-9836-3E6B0AEDF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6042" y="3156315"/>
            <a:ext cx="1260000" cy="1779011"/>
          </a:xfrm>
          <a:prstGeom prst="rect">
            <a:avLst/>
          </a:prstGeom>
          <a:ln w="6350">
            <a:solidFill>
              <a:schemeClr val="tx1"/>
            </a:solidFill>
          </a:ln>
        </p:spPr>
      </p:pic>
    </p:spTree>
    <p:extLst>
      <p:ext uri="{BB962C8B-B14F-4D97-AF65-F5344CB8AC3E}">
        <p14:creationId xmlns:p14="http://schemas.microsoft.com/office/powerpoint/2010/main" val="695360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FD40-F0A8-9E47-E5BD-C3A30D6DCA89}"/>
              </a:ext>
            </a:extLst>
          </p:cNvPr>
          <p:cNvSpPr>
            <a:spLocks noGrp="1"/>
          </p:cNvSpPr>
          <p:nvPr>
            <p:ph type="title"/>
          </p:nvPr>
        </p:nvSpPr>
        <p:spPr>
          <a:xfrm>
            <a:off x="457200" y="714699"/>
            <a:ext cx="8229600" cy="592167"/>
          </a:xfrm>
        </p:spPr>
        <p:txBody>
          <a:bodyPr>
            <a:normAutofit/>
          </a:bodyPr>
          <a:lstStyle/>
          <a:p>
            <a:r>
              <a:rPr lang="en-NZ" sz="2800" dirty="0"/>
              <a:t>Building Product Specifications: First edition</a:t>
            </a:r>
          </a:p>
        </p:txBody>
      </p:sp>
      <p:sp>
        <p:nvSpPr>
          <p:cNvPr id="3" name="Content Placeholder 2">
            <a:extLst>
              <a:ext uri="{FF2B5EF4-FFF2-40B4-BE49-F238E27FC236}">
                <a16:creationId xmlns:a16="http://schemas.microsoft.com/office/drawing/2014/main" id="{755BFD01-8A0F-3F5C-EF2A-63CCFA36A07A}"/>
              </a:ext>
            </a:extLst>
          </p:cNvPr>
          <p:cNvSpPr>
            <a:spLocks noGrp="1"/>
          </p:cNvSpPr>
          <p:nvPr>
            <p:ph idx="1"/>
          </p:nvPr>
        </p:nvSpPr>
        <p:spPr>
          <a:xfrm>
            <a:off x="471472" y="1520608"/>
            <a:ext cx="3030175" cy="3312368"/>
          </a:xfrm>
        </p:spPr>
        <p:txBody>
          <a:bodyPr>
            <a:normAutofit/>
          </a:bodyPr>
          <a:lstStyle/>
          <a:p>
            <a:pPr marL="0" indent="0">
              <a:buNone/>
            </a:pPr>
            <a:r>
              <a:rPr lang="en-NZ" sz="1600" dirty="0">
                <a:ea typeface="Aptos" panose="020B0004020202020204" pitchFamily="34" charset="0"/>
                <a:cs typeface="Times New Roman" panose="02020603050405020304" pitchFamily="18" charset="0"/>
              </a:rPr>
              <a:t>Specifications and standards for:</a:t>
            </a:r>
          </a:p>
          <a:p>
            <a:r>
              <a:rPr lang="en-NZ" sz="1600" dirty="0">
                <a:ea typeface="Aptos" panose="020B0004020202020204" pitchFamily="34" charset="0"/>
                <a:cs typeface="Times New Roman" panose="02020603050405020304" pitchFamily="18" charset="0"/>
              </a:rPr>
              <a:t>Concrete</a:t>
            </a:r>
          </a:p>
          <a:p>
            <a:r>
              <a:rPr lang="en-NZ" sz="1600" dirty="0">
                <a:ea typeface="Aptos" panose="020B0004020202020204" pitchFamily="34" charset="0"/>
                <a:cs typeface="Times New Roman" panose="02020603050405020304" pitchFamily="18" charset="0"/>
              </a:rPr>
              <a:t>Steel</a:t>
            </a:r>
          </a:p>
          <a:p>
            <a:r>
              <a:rPr lang="en-NZ" sz="1600" dirty="0">
                <a:ea typeface="Aptos" panose="020B0004020202020204" pitchFamily="34" charset="0"/>
                <a:cs typeface="Times New Roman" panose="02020603050405020304" pitchFamily="18" charset="0"/>
              </a:rPr>
              <a:t>Timber</a:t>
            </a:r>
          </a:p>
          <a:p>
            <a:r>
              <a:rPr lang="en-NZ" sz="1600" dirty="0">
                <a:ea typeface="Aptos" panose="020B0004020202020204" pitchFamily="34" charset="0"/>
                <a:cs typeface="Times New Roman" panose="02020603050405020304" pitchFamily="18" charset="0"/>
              </a:rPr>
              <a:t>Cladding</a:t>
            </a:r>
          </a:p>
          <a:p>
            <a:r>
              <a:rPr lang="en-NZ" sz="1600" dirty="0">
                <a:ea typeface="Aptos" panose="020B0004020202020204" pitchFamily="34" charset="0"/>
                <a:cs typeface="Times New Roman" panose="02020603050405020304" pitchFamily="18" charset="0"/>
              </a:rPr>
              <a:t>Windows</a:t>
            </a:r>
          </a:p>
          <a:p>
            <a:r>
              <a:rPr lang="en-NZ" sz="1600" dirty="0">
                <a:ea typeface="Aptos" panose="020B0004020202020204" pitchFamily="34" charset="0"/>
                <a:cs typeface="Times New Roman" panose="02020603050405020304" pitchFamily="18" charset="0"/>
              </a:rPr>
              <a:t>Plasterboard (bracing)</a:t>
            </a:r>
          </a:p>
          <a:p>
            <a:r>
              <a:rPr lang="en-NZ" sz="1600" dirty="0">
                <a:ea typeface="Aptos" panose="020B0004020202020204" pitchFamily="34" charset="0"/>
                <a:cs typeface="Times New Roman" panose="02020603050405020304" pitchFamily="18" charset="0"/>
              </a:rPr>
              <a:t>Insulation</a:t>
            </a:r>
          </a:p>
          <a:p>
            <a:r>
              <a:rPr lang="en-NZ" sz="1600" dirty="0">
                <a:ea typeface="Aptos" panose="020B0004020202020204" pitchFamily="34" charset="0"/>
                <a:cs typeface="Times New Roman" panose="02020603050405020304" pitchFamily="18" charset="0"/>
              </a:rPr>
              <a:t>HVAC</a:t>
            </a:r>
          </a:p>
          <a:p>
            <a:r>
              <a:rPr lang="en-NZ" sz="1600" dirty="0">
                <a:ea typeface="Aptos" panose="020B0004020202020204" pitchFamily="34" charset="0"/>
                <a:cs typeface="Times New Roman" panose="02020603050405020304" pitchFamily="18" charset="0"/>
              </a:rPr>
              <a:t>Fire characteristics of products</a:t>
            </a:r>
          </a:p>
          <a:p>
            <a:endParaRPr lang="en-NZ" sz="1600" dirty="0"/>
          </a:p>
        </p:txBody>
      </p:sp>
      <p:sp>
        <p:nvSpPr>
          <p:cNvPr id="5" name="TextBox 4">
            <a:extLst>
              <a:ext uri="{FF2B5EF4-FFF2-40B4-BE49-F238E27FC236}">
                <a16:creationId xmlns:a16="http://schemas.microsoft.com/office/drawing/2014/main" id="{2C3A6FD5-2894-F6F6-3069-EEF1B99EFB51}"/>
              </a:ext>
            </a:extLst>
          </p:cNvPr>
          <p:cNvSpPr txBox="1"/>
          <p:nvPr/>
        </p:nvSpPr>
        <p:spPr>
          <a:xfrm>
            <a:off x="4716016" y="1520608"/>
            <a:ext cx="4427984" cy="3185487"/>
          </a:xfrm>
          <a:prstGeom prst="rect">
            <a:avLst/>
          </a:prstGeom>
          <a:noFill/>
        </p:spPr>
        <p:txBody>
          <a:bodyPr wrap="square">
            <a:spAutoFit/>
          </a:bodyPr>
          <a:lstStyle/>
          <a:p>
            <a:r>
              <a:rPr lang="en-NZ" sz="1600" dirty="0">
                <a:ea typeface="Times New Roman" panose="02020603050405020304" pitchFamily="18" charset="0"/>
                <a:cs typeface="Times New Roman" panose="02020603050405020304" pitchFamily="18" charset="0"/>
              </a:rPr>
              <a:t>First edition is </a:t>
            </a:r>
            <a:r>
              <a:rPr lang="en-NZ" sz="1600" b="1" dirty="0">
                <a:ea typeface="Times New Roman" panose="02020603050405020304" pitchFamily="18" charset="0"/>
                <a:cs typeface="Times New Roman" panose="02020603050405020304" pitchFamily="18" charset="0"/>
              </a:rPr>
              <a:t>not comprehensive</a:t>
            </a:r>
            <a:r>
              <a:rPr lang="en-NZ" sz="1600" dirty="0">
                <a:ea typeface="Times New Roman" panose="02020603050405020304" pitchFamily="18" charset="0"/>
                <a:cs typeface="Times New Roman" panose="02020603050405020304" pitchFamily="18" charset="0"/>
              </a:rPr>
              <a:t>:</a:t>
            </a:r>
          </a:p>
          <a:p>
            <a:pPr marL="285750" indent="-285750">
              <a:spcAft>
                <a:spcPts val="600"/>
              </a:spcAft>
              <a:buFont typeface="Arial" panose="020B0604020202020204" pitchFamily="34" charset="0"/>
              <a:buChar char="•"/>
            </a:pPr>
            <a:r>
              <a:rPr lang="en-NZ" sz="1600" dirty="0">
                <a:ea typeface="Times New Roman" panose="02020603050405020304" pitchFamily="18" charset="0"/>
                <a:cs typeface="Times New Roman" panose="02020603050405020304" pitchFamily="18" charset="0"/>
              </a:rPr>
              <a:t>Does not cover all building products</a:t>
            </a:r>
          </a:p>
          <a:p>
            <a:pPr marL="285750" indent="-285750">
              <a:spcAft>
                <a:spcPts val="600"/>
              </a:spcAft>
              <a:buFont typeface="Arial" panose="020B0604020202020204" pitchFamily="34" charset="0"/>
              <a:buChar char="•"/>
            </a:pPr>
            <a:r>
              <a:rPr lang="en-NZ" sz="1600" dirty="0">
                <a:ea typeface="Times New Roman" panose="02020603050405020304" pitchFamily="18" charset="0"/>
                <a:cs typeface="Times New Roman" panose="02020603050405020304" pitchFamily="18" charset="0"/>
              </a:rPr>
              <a:t>Does not cover all aspects of product performance</a:t>
            </a:r>
          </a:p>
          <a:p>
            <a:pPr marL="285750" indent="-285750">
              <a:spcAft>
                <a:spcPts val="600"/>
              </a:spcAft>
              <a:buFont typeface="Arial" panose="020B0604020202020204" pitchFamily="34" charset="0"/>
              <a:buChar char="•"/>
            </a:pPr>
            <a:r>
              <a:rPr lang="en-NZ" sz="1600" dirty="0">
                <a:ea typeface="Times New Roman" panose="02020603050405020304" pitchFamily="18" charset="0"/>
                <a:cs typeface="Times New Roman" panose="02020603050405020304" pitchFamily="18" charset="0"/>
              </a:rPr>
              <a:t>Some product requirements remain in the</a:t>
            </a:r>
            <a:br>
              <a:rPr lang="en-NZ" sz="1600" dirty="0">
                <a:ea typeface="Times New Roman" panose="02020603050405020304" pitchFamily="18" charset="0"/>
                <a:cs typeface="Times New Roman" panose="02020603050405020304" pitchFamily="18" charset="0"/>
              </a:rPr>
            </a:br>
            <a:r>
              <a:rPr lang="en-NZ" sz="1600" dirty="0">
                <a:ea typeface="Times New Roman" panose="02020603050405020304" pitchFamily="18" charset="0"/>
                <a:cs typeface="Times New Roman" panose="02020603050405020304" pitchFamily="18" charset="0"/>
              </a:rPr>
              <a:t>AS and VMs</a:t>
            </a:r>
          </a:p>
          <a:p>
            <a:pPr marL="285750" indent="-285750">
              <a:spcAft>
                <a:spcPts val="600"/>
              </a:spcAft>
              <a:buFont typeface="Arial" panose="020B0604020202020204" pitchFamily="34" charset="0"/>
              <a:buChar char="•"/>
            </a:pPr>
            <a:r>
              <a:rPr lang="en-NZ" sz="1600" dirty="0">
                <a:ea typeface="Times New Roman" panose="02020603050405020304" pitchFamily="18" charset="0"/>
                <a:cs typeface="Times New Roman" panose="02020603050405020304" pitchFamily="18" charset="0"/>
              </a:rPr>
              <a:t>There are additional requirements for products besides the Building Code</a:t>
            </a:r>
            <a:br>
              <a:rPr lang="en-NZ" sz="1600" dirty="0">
                <a:ea typeface="Times New Roman" panose="02020603050405020304" pitchFamily="18" charset="0"/>
                <a:cs typeface="Times New Roman" panose="02020603050405020304" pitchFamily="18" charset="0"/>
              </a:rPr>
            </a:br>
            <a:r>
              <a:rPr lang="en-NZ" sz="1600" dirty="0">
                <a:ea typeface="Times New Roman" panose="02020603050405020304" pitchFamily="18" charset="0"/>
                <a:cs typeface="Times New Roman" panose="02020603050405020304" pitchFamily="18" charset="0"/>
              </a:rPr>
              <a:t>(for example, Health &amp; Safety Regulations)</a:t>
            </a:r>
          </a:p>
          <a:p>
            <a:pPr>
              <a:spcBef>
                <a:spcPts val="600"/>
              </a:spcBef>
              <a:spcAft>
                <a:spcPts val="600"/>
              </a:spcAft>
            </a:pPr>
            <a:r>
              <a:rPr lang="en-NZ" sz="1600" b="1" dirty="0">
                <a:ea typeface="Times New Roman" panose="02020603050405020304" pitchFamily="18" charset="0"/>
                <a:cs typeface="Times New Roman" panose="02020603050405020304" pitchFamily="18" charset="0"/>
              </a:rPr>
              <a:t>Suggestions of additional product standards to include in future editions are welcome</a:t>
            </a:r>
          </a:p>
        </p:txBody>
      </p:sp>
      <p:pic>
        <p:nvPicPr>
          <p:cNvPr id="7" name="Picture 6" descr="A black rectangular object with rectangles&#10;&#10;AI-generated content may be incorrect.">
            <a:extLst>
              <a:ext uri="{FF2B5EF4-FFF2-40B4-BE49-F238E27FC236}">
                <a16:creationId xmlns:a16="http://schemas.microsoft.com/office/drawing/2014/main" id="{7B4604E9-168A-55AF-259C-54947A3A0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912" y="3048500"/>
            <a:ext cx="439490" cy="439490"/>
          </a:xfrm>
          <a:prstGeom prst="rect">
            <a:avLst/>
          </a:prstGeom>
        </p:spPr>
      </p:pic>
      <p:pic>
        <p:nvPicPr>
          <p:cNvPr id="9" name="Picture 8" descr="A black rectangle with white lines&#10;&#10;AI-generated content may be incorrect.">
            <a:extLst>
              <a:ext uri="{FF2B5EF4-FFF2-40B4-BE49-F238E27FC236}">
                <a16:creationId xmlns:a16="http://schemas.microsoft.com/office/drawing/2014/main" id="{BF9CF005-C912-6A5A-7D4B-A19B3FB3C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9808" y="2319063"/>
            <a:ext cx="509156" cy="314557"/>
          </a:xfrm>
          <a:prstGeom prst="rect">
            <a:avLst/>
          </a:prstGeom>
        </p:spPr>
      </p:pic>
      <p:pic>
        <p:nvPicPr>
          <p:cNvPr id="11" name="Picture 10" descr="A black brick wall with black background&#10;&#10;AI-generated content may be incorrect.">
            <a:extLst>
              <a:ext uri="{FF2B5EF4-FFF2-40B4-BE49-F238E27FC236}">
                <a16:creationId xmlns:a16="http://schemas.microsoft.com/office/drawing/2014/main" id="{A5B656F4-1903-339D-0156-65653CC28F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125" y="2640808"/>
            <a:ext cx="450289" cy="407692"/>
          </a:xfrm>
          <a:prstGeom prst="rect">
            <a:avLst/>
          </a:prstGeom>
        </p:spPr>
      </p:pic>
      <p:pic>
        <p:nvPicPr>
          <p:cNvPr id="13" name="Picture 12" descr="A black screen with lines and a snowflake&#10;&#10;AI-generated content may be incorrect.">
            <a:extLst>
              <a:ext uri="{FF2B5EF4-FFF2-40B4-BE49-F238E27FC236}">
                <a16:creationId xmlns:a16="http://schemas.microsoft.com/office/drawing/2014/main" id="{7DF4C870-2A89-5C9F-22DF-82F6EBBC83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912" y="3939485"/>
            <a:ext cx="450289" cy="381395"/>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77673D36-F4EE-ED83-713B-0D9B8FAC8A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2014" y="1923678"/>
            <a:ext cx="472728" cy="424750"/>
          </a:xfrm>
          <a:prstGeom prst="rect">
            <a:avLst/>
          </a:prstGeom>
        </p:spPr>
      </p:pic>
      <p:pic>
        <p:nvPicPr>
          <p:cNvPr id="17" name="Picture 16" descr="A black and white line art of a house with fire&#10;&#10;AI-generated content may be incorrect.">
            <a:extLst>
              <a:ext uri="{FF2B5EF4-FFF2-40B4-BE49-F238E27FC236}">
                <a16:creationId xmlns:a16="http://schemas.microsoft.com/office/drawing/2014/main" id="{0D169098-38DB-D2DF-84DA-3444F7BAFA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0572" y="4153227"/>
            <a:ext cx="424737" cy="451495"/>
          </a:xfrm>
          <a:prstGeom prst="rect">
            <a:avLst/>
          </a:prstGeom>
        </p:spPr>
      </p:pic>
      <p:pic>
        <p:nvPicPr>
          <p:cNvPr id="19" name="Picture 18">
            <a:extLst>
              <a:ext uri="{FF2B5EF4-FFF2-40B4-BE49-F238E27FC236}">
                <a16:creationId xmlns:a16="http://schemas.microsoft.com/office/drawing/2014/main" id="{26ED12A6-681E-3D7C-444E-8CFCCE5D28E1}"/>
              </a:ext>
            </a:extLst>
          </p:cNvPr>
          <p:cNvPicPr>
            <a:picLocks noChangeAspect="1"/>
          </p:cNvPicPr>
          <p:nvPr/>
        </p:nvPicPr>
        <p:blipFill>
          <a:blip r:embed="rId8"/>
          <a:stretch>
            <a:fillRect/>
          </a:stretch>
        </p:blipFill>
        <p:spPr>
          <a:xfrm>
            <a:off x="3462232" y="3487990"/>
            <a:ext cx="492293" cy="451495"/>
          </a:xfrm>
          <a:prstGeom prst="rect">
            <a:avLst/>
          </a:prstGeom>
        </p:spPr>
      </p:pic>
    </p:spTree>
    <p:extLst>
      <p:ext uri="{BB962C8B-B14F-4D97-AF65-F5344CB8AC3E}">
        <p14:creationId xmlns:p14="http://schemas.microsoft.com/office/powerpoint/2010/main" val="325783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AA1792D9-442A-696A-F0B1-0AF63954E761}"/>
              </a:ext>
            </a:extLst>
          </p:cNvPr>
          <p:cNvSpPr/>
          <p:nvPr/>
        </p:nvSpPr>
        <p:spPr>
          <a:xfrm>
            <a:off x="4139952" y="1623161"/>
            <a:ext cx="4697094" cy="2527432"/>
          </a:xfrm>
          <a:prstGeom prst="roundRect">
            <a:avLst>
              <a:gd name="adj" fmla="val 6881"/>
            </a:avLst>
          </a:prstGeom>
          <a:solidFill>
            <a:schemeClr val="accent1">
              <a:lumMod val="10000"/>
              <a:lumOff val="9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Rectangle: Rounded Corners 24">
            <a:extLst>
              <a:ext uri="{FF2B5EF4-FFF2-40B4-BE49-F238E27FC236}">
                <a16:creationId xmlns:a16="http://schemas.microsoft.com/office/drawing/2014/main" id="{979D5C34-6D08-718B-3B3B-71E3F52D2B1F}"/>
              </a:ext>
            </a:extLst>
          </p:cNvPr>
          <p:cNvSpPr/>
          <p:nvPr/>
        </p:nvSpPr>
        <p:spPr>
          <a:xfrm>
            <a:off x="539552" y="1623161"/>
            <a:ext cx="3103880" cy="2527432"/>
          </a:xfrm>
          <a:prstGeom prst="roundRect">
            <a:avLst>
              <a:gd name="adj" fmla="val 6881"/>
            </a:avLst>
          </a:prstGeom>
          <a:solidFill>
            <a:schemeClr val="bg1">
              <a:lumMod val="85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A6EB0A8-DC45-A69F-FD9D-FE8288E66345}"/>
              </a:ext>
            </a:extLst>
          </p:cNvPr>
          <p:cNvSpPr>
            <a:spLocks noGrp="1"/>
          </p:cNvSpPr>
          <p:nvPr>
            <p:ph type="title"/>
          </p:nvPr>
        </p:nvSpPr>
        <p:spPr>
          <a:xfrm>
            <a:off x="457200" y="721816"/>
            <a:ext cx="8229600" cy="573417"/>
          </a:xfrm>
        </p:spPr>
        <p:txBody>
          <a:bodyPr>
            <a:normAutofit fontScale="90000"/>
          </a:bodyPr>
          <a:lstStyle/>
          <a:p>
            <a:r>
              <a:rPr lang="en-NZ" sz="2800" dirty="0"/>
              <a:t>Compliance pathway via the Building Product Specifications</a:t>
            </a:r>
          </a:p>
        </p:txBody>
      </p:sp>
      <p:sp>
        <p:nvSpPr>
          <p:cNvPr id="40" name="TextBox 39">
            <a:extLst>
              <a:ext uri="{FF2B5EF4-FFF2-40B4-BE49-F238E27FC236}">
                <a16:creationId xmlns:a16="http://schemas.microsoft.com/office/drawing/2014/main" id="{1467A304-4700-8728-1BB9-65A2E992F4FE}"/>
              </a:ext>
            </a:extLst>
          </p:cNvPr>
          <p:cNvSpPr txBox="1"/>
          <p:nvPr/>
        </p:nvSpPr>
        <p:spPr>
          <a:xfrm>
            <a:off x="899592" y="1621083"/>
            <a:ext cx="2180152" cy="369332"/>
          </a:xfrm>
          <a:prstGeom prst="rect">
            <a:avLst/>
          </a:prstGeom>
          <a:noFill/>
        </p:spPr>
        <p:txBody>
          <a:bodyPr wrap="square" rtlCol="0">
            <a:spAutoFit/>
          </a:bodyPr>
          <a:lstStyle/>
          <a:p>
            <a:pPr algn="ctr"/>
            <a:r>
              <a:rPr lang="en-NZ" dirty="0"/>
              <a:t>E2/AS1 Third Edition</a:t>
            </a:r>
          </a:p>
        </p:txBody>
      </p:sp>
      <p:sp>
        <p:nvSpPr>
          <p:cNvPr id="9" name="TextBox 8">
            <a:extLst>
              <a:ext uri="{FF2B5EF4-FFF2-40B4-BE49-F238E27FC236}">
                <a16:creationId xmlns:a16="http://schemas.microsoft.com/office/drawing/2014/main" id="{3D6D8F74-F533-6E89-BC1F-AC1D9BC5135D}"/>
              </a:ext>
            </a:extLst>
          </p:cNvPr>
          <p:cNvSpPr txBox="1"/>
          <p:nvPr/>
        </p:nvSpPr>
        <p:spPr>
          <a:xfrm>
            <a:off x="447259" y="1225410"/>
            <a:ext cx="5790403" cy="369332"/>
          </a:xfrm>
          <a:prstGeom prst="rect">
            <a:avLst/>
          </a:prstGeom>
          <a:noFill/>
        </p:spPr>
        <p:txBody>
          <a:bodyPr wrap="square" rtlCol="0">
            <a:spAutoFit/>
          </a:bodyPr>
          <a:lstStyle/>
          <a:p>
            <a:r>
              <a:rPr lang="en-NZ" dirty="0"/>
              <a:t>Example: Fibre cement cladding products in E2/AS1</a:t>
            </a:r>
          </a:p>
        </p:txBody>
      </p:sp>
      <p:pic>
        <p:nvPicPr>
          <p:cNvPr id="12" name="Picture 11">
            <a:extLst>
              <a:ext uri="{FF2B5EF4-FFF2-40B4-BE49-F238E27FC236}">
                <a16:creationId xmlns:a16="http://schemas.microsoft.com/office/drawing/2014/main" id="{5F7A8472-B84D-A2E9-7083-781F8DD2517B}"/>
              </a:ext>
            </a:extLst>
          </p:cNvPr>
          <p:cNvPicPr>
            <a:picLocks noChangeAspect="1"/>
          </p:cNvPicPr>
          <p:nvPr/>
        </p:nvPicPr>
        <p:blipFill>
          <a:blip r:embed="rId3"/>
          <a:stretch>
            <a:fillRect/>
          </a:stretch>
        </p:blipFill>
        <p:spPr>
          <a:xfrm>
            <a:off x="2234803" y="2169894"/>
            <a:ext cx="1195734" cy="178586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12D2DAF-091E-4E22-B77C-AEBD2AFE7FB6}"/>
              </a:ext>
            </a:extLst>
          </p:cNvPr>
          <p:cNvSpPr txBox="1"/>
          <p:nvPr/>
        </p:nvSpPr>
        <p:spPr>
          <a:xfrm>
            <a:off x="5338683" y="1641987"/>
            <a:ext cx="2575922" cy="369332"/>
          </a:xfrm>
          <a:prstGeom prst="rect">
            <a:avLst/>
          </a:prstGeom>
          <a:noFill/>
        </p:spPr>
        <p:txBody>
          <a:bodyPr wrap="square" rtlCol="0">
            <a:spAutoFit/>
          </a:bodyPr>
          <a:lstStyle/>
          <a:p>
            <a:pPr algn="ctr"/>
            <a:r>
              <a:rPr lang="en-NZ" dirty="0"/>
              <a:t>E2/AS1 Fourth Edition</a:t>
            </a:r>
          </a:p>
        </p:txBody>
      </p:sp>
      <p:pic>
        <p:nvPicPr>
          <p:cNvPr id="15" name="Picture 14">
            <a:extLst>
              <a:ext uri="{FF2B5EF4-FFF2-40B4-BE49-F238E27FC236}">
                <a16:creationId xmlns:a16="http://schemas.microsoft.com/office/drawing/2014/main" id="{966730B7-2A2B-E78C-4974-725EDDA18BAA}"/>
              </a:ext>
            </a:extLst>
          </p:cNvPr>
          <p:cNvPicPr>
            <a:picLocks noChangeAspect="1"/>
          </p:cNvPicPr>
          <p:nvPr/>
        </p:nvPicPr>
        <p:blipFill>
          <a:blip r:embed="rId4"/>
          <a:stretch>
            <a:fillRect/>
          </a:stretch>
        </p:blipFill>
        <p:spPr>
          <a:xfrm>
            <a:off x="6035774" y="2223113"/>
            <a:ext cx="1209605" cy="1699256"/>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E413191F-5CBA-24A3-B80C-B56362D38D76}"/>
              </a:ext>
            </a:extLst>
          </p:cNvPr>
          <p:cNvSpPr txBox="1"/>
          <p:nvPr/>
        </p:nvSpPr>
        <p:spPr>
          <a:xfrm>
            <a:off x="4293555" y="2234055"/>
            <a:ext cx="1575455" cy="984885"/>
          </a:xfrm>
          <a:prstGeom prst="rect">
            <a:avLst/>
          </a:prstGeom>
          <a:noFill/>
        </p:spPr>
        <p:txBody>
          <a:bodyPr wrap="square" rtlCol="0">
            <a:spAutoFit/>
          </a:bodyPr>
          <a:lstStyle/>
          <a:p>
            <a:pPr indent="-72000">
              <a:spcAft>
                <a:spcPts val="600"/>
              </a:spcAft>
              <a:buFont typeface="Arial" panose="020B0604020202020204" pitchFamily="34" charset="0"/>
              <a:buChar char="•"/>
            </a:pPr>
            <a:r>
              <a:rPr lang="en-NZ" sz="1200" dirty="0"/>
              <a:t>AS/NZS 2908.2:2000</a:t>
            </a:r>
          </a:p>
          <a:p>
            <a:pPr indent="-72000">
              <a:spcAft>
                <a:spcPts val="600"/>
              </a:spcAft>
              <a:buFont typeface="Arial" panose="020B0604020202020204" pitchFamily="34" charset="0"/>
              <a:buChar char="•"/>
            </a:pPr>
            <a:r>
              <a:rPr lang="en-NZ" sz="1200" dirty="0">
                <a:solidFill>
                  <a:srgbClr val="093895"/>
                </a:solidFill>
              </a:rPr>
              <a:t>ISO 8336:2017</a:t>
            </a:r>
          </a:p>
          <a:p>
            <a:pPr indent="-72000">
              <a:spcAft>
                <a:spcPts val="600"/>
              </a:spcAft>
              <a:buFont typeface="Arial" panose="020B0604020202020204" pitchFamily="34" charset="0"/>
              <a:buChar char="•"/>
            </a:pPr>
            <a:r>
              <a:rPr lang="en-NZ" sz="1200" dirty="0">
                <a:solidFill>
                  <a:srgbClr val="093895"/>
                </a:solidFill>
              </a:rPr>
              <a:t>BS EN 12467:2012+A2:2018</a:t>
            </a:r>
            <a:endParaRPr lang="en-NZ" sz="1600" dirty="0">
              <a:solidFill>
                <a:srgbClr val="093895"/>
              </a:solidFill>
            </a:endParaRPr>
          </a:p>
        </p:txBody>
      </p:sp>
      <p:sp>
        <p:nvSpPr>
          <p:cNvPr id="19" name="Speech Bubble: Rectangle 18">
            <a:extLst>
              <a:ext uri="{FF2B5EF4-FFF2-40B4-BE49-F238E27FC236}">
                <a16:creationId xmlns:a16="http://schemas.microsoft.com/office/drawing/2014/main" id="{45DA2CE5-F31B-2ACD-F8A6-F4A604AE3C4E}"/>
              </a:ext>
            </a:extLst>
          </p:cNvPr>
          <p:cNvSpPr/>
          <p:nvPr/>
        </p:nvSpPr>
        <p:spPr>
          <a:xfrm rot="16200000">
            <a:off x="1102799" y="1792132"/>
            <a:ext cx="567125" cy="1440161"/>
          </a:xfrm>
          <a:prstGeom prst="wedgeRectCallout">
            <a:avLst>
              <a:gd name="adj1" fmla="val -19226"/>
              <a:gd name="adj2" fmla="val 59427"/>
            </a:avLst>
          </a:prstGeom>
          <a:noFill/>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extBox 20">
            <a:extLst>
              <a:ext uri="{FF2B5EF4-FFF2-40B4-BE49-F238E27FC236}">
                <a16:creationId xmlns:a16="http://schemas.microsoft.com/office/drawing/2014/main" id="{A66E7D1B-20D2-13E2-692F-6BE3502F721B}"/>
              </a:ext>
            </a:extLst>
          </p:cNvPr>
          <p:cNvSpPr txBox="1"/>
          <p:nvPr/>
        </p:nvSpPr>
        <p:spPr>
          <a:xfrm>
            <a:off x="611559" y="2351451"/>
            <a:ext cx="1621484" cy="276999"/>
          </a:xfrm>
          <a:prstGeom prst="rect">
            <a:avLst/>
          </a:prstGeom>
          <a:noFill/>
        </p:spPr>
        <p:txBody>
          <a:bodyPr wrap="square" rtlCol="0">
            <a:spAutoFit/>
          </a:bodyPr>
          <a:lstStyle/>
          <a:p>
            <a:pPr indent="-72000">
              <a:buFont typeface="Arial" panose="020B0604020202020204" pitchFamily="34" charset="0"/>
              <a:buChar char="•"/>
            </a:pPr>
            <a:r>
              <a:rPr lang="en-NZ" sz="1200" dirty="0"/>
              <a:t>AS/NZS 2908.2:2000</a:t>
            </a:r>
          </a:p>
        </p:txBody>
      </p:sp>
      <p:sp>
        <p:nvSpPr>
          <p:cNvPr id="22" name="Speech Bubble: Rectangle 21">
            <a:extLst>
              <a:ext uri="{FF2B5EF4-FFF2-40B4-BE49-F238E27FC236}">
                <a16:creationId xmlns:a16="http://schemas.microsoft.com/office/drawing/2014/main" id="{A3719451-91D0-6770-079E-7C5E5331FDE0}"/>
              </a:ext>
            </a:extLst>
          </p:cNvPr>
          <p:cNvSpPr/>
          <p:nvPr/>
        </p:nvSpPr>
        <p:spPr>
          <a:xfrm rot="16200000">
            <a:off x="4503649" y="2021355"/>
            <a:ext cx="1066872" cy="1427171"/>
          </a:xfrm>
          <a:prstGeom prst="wedgeRectCallout">
            <a:avLst>
              <a:gd name="adj1" fmla="val -19702"/>
              <a:gd name="adj2" fmla="val 642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Speech Bubble: Rectangle 23">
            <a:extLst>
              <a:ext uri="{FF2B5EF4-FFF2-40B4-BE49-F238E27FC236}">
                <a16:creationId xmlns:a16="http://schemas.microsoft.com/office/drawing/2014/main" id="{3FAAAA14-D1F8-23BB-975F-167C255FEAFA}"/>
              </a:ext>
            </a:extLst>
          </p:cNvPr>
          <p:cNvSpPr/>
          <p:nvPr/>
        </p:nvSpPr>
        <p:spPr>
          <a:xfrm rot="16200000">
            <a:off x="5747645" y="2427480"/>
            <a:ext cx="1785865" cy="1312306"/>
          </a:xfrm>
          <a:prstGeom prst="wedgeRectCallout">
            <a:avLst>
              <a:gd name="adj1" fmla="val 20455"/>
              <a:gd name="adj2" fmla="val 6372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8" name="Picture 27" descr="A pen and a paper with a house on it&#10;&#10;AI-generated content may be incorrect.">
            <a:extLst>
              <a:ext uri="{FF2B5EF4-FFF2-40B4-BE49-F238E27FC236}">
                <a16:creationId xmlns:a16="http://schemas.microsoft.com/office/drawing/2014/main" id="{1039C2B4-E93E-621D-C3D1-9848F9643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6123" y="4231259"/>
            <a:ext cx="596106" cy="595868"/>
          </a:xfrm>
          <a:prstGeom prst="rect">
            <a:avLst/>
          </a:prstGeom>
        </p:spPr>
      </p:pic>
      <p:sp>
        <p:nvSpPr>
          <p:cNvPr id="29" name="TextBox 28">
            <a:extLst>
              <a:ext uri="{FF2B5EF4-FFF2-40B4-BE49-F238E27FC236}">
                <a16:creationId xmlns:a16="http://schemas.microsoft.com/office/drawing/2014/main" id="{CB67B8E8-3D81-F351-0A12-2C6F5A93162C}"/>
              </a:ext>
            </a:extLst>
          </p:cNvPr>
          <p:cNvSpPr txBox="1"/>
          <p:nvPr/>
        </p:nvSpPr>
        <p:spPr>
          <a:xfrm>
            <a:off x="447259" y="4275960"/>
            <a:ext cx="2336545" cy="461665"/>
          </a:xfrm>
          <a:prstGeom prst="rect">
            <a:avLst/>
          </a:prstGeom>
          <a:noFill/>
        </p:spPr>
        <p:txBody>
          <a:bodyPr wrap="square" rtlCol="0">
            <a:spAutoFit/>
          </a:bodyPr>
          <a:lstStyle/>
          <a:p>
            <a:pPr marL="171450" indent="-171450">
              <a:buFont typeface="Arial" panose="020B0604020202020204" pitchFamily="34" charset="0"/>
              <a:buChar char="•"/>
            </a:pPr>
            <a:r>
              <a:rPr lang="en-NZ" sz="1200" dirty="0"/>
              <a:t>Single product standard cited in E2/AS1</a:t>
            </a:r>
          </a:p>
        </p:txBody>
      </p:sp>
      <p:pic>
        <p:nvPicPr>
          <p:cNvPr id="30" name="Picture 29" descr="A pen and a paper with a house on it&#10;&#10;AI-generated content may be incorrect.">
            <a:extLst>
              <a:ext uri="{FF2B5EF4-FFF2-40B4-BE49-F238E27FC236}">
                <a16:creationId xmlns:a16="http://schemas.microsoft.com/office/drawing/2014/main" id="{09D25ECB-8E61-C102-FD78-B50378DD8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635" y="4227934"/>
            <a:ext cx="596106" cy="595868"/>
          </a:xfrm>
          <a:prstGeom prst="rect">
            <a:avLst/>
          </a:prstGeom>
        </p:spPr>
      </p:pic>
      <p:sp>
        <p:nvSpPr>
          <p:cNvPr id="31" name="TextBox 30">
            <a:extLst>
              <a:ext uri="{FF2B5EF4-FFF2-40B4-BE49-F238E27FC236}">
                <a16:creationId xmlns:a16="http://schemas.microsoft.com/office/drawing/2014/main" id="{8E371234-70E2-B4E3-062E-73DD6CD921E7}"/>
              </a:ext>
            </a:extLst>
          </p:cNvPr>
          <p:cNvSpPr txBox="1"/>
          <p:nvPr/>
        </p:nvSpPr>
        <p:spPr>
          <a:xfrm>
            <a:off x="4427984" y="4256564"/>
            <a:ext cx="3600400" cy="72327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NZ" sz="1200" dirty="0"/>
              <a:t>Multiple product standard options cited in the BPS</a:t>
            </a:r>
          </a:p>
          <a:p>
            <a:pPr marL="171450" indent="-171450">
              <a:spcAft>
                <a:spcPts val="600"/>
              </a:spcAft>
              <a:buFont typeface="Arial" panose="020B0604020202020204" pitchFamily="34" charset="0"/>
              <a:buChar char="•"/>
            </a:pPr>
            <a:r>
              <a:rPr lang="en-NZ" sz="1200" dirty="0"/>
              <a:t>Building Product Specifications are cited as part of E2/AS1</a:t>
            </a:r>
          </a:p>
        </p:txBody>
      </p:sp>
      <p:pic>
        <p:nvPicPr>
          <p:cNvPr id="4" name="Picture 3">
            <a:extLst>
              <a:ext uri="{FF2B5EF4-FFF2-40B4-BE49-F238E27FC236}">
                <a16:creationId xmlns:a16="http://schemas.microsoft.com/office/drawing/2014/main" id="{63F38A5D-BD95-5E2C-923B-273669F16704}"/>
              </a:ext>
            </a:extLst>
          </p:cNvPr>
          <p:cNvPicPr>
            <a:picLocks noChangeAspect="1"/>
          </p:cNvPicPr>
          <p:nvPr/>
        </p:nvPicPr>
        <p:blipFill>
          <a:blip r:embed="rId6"/>
          <a:stretch>
            <a:fillRect/>
          </a:stretch>
        </p:blipFill>
        <p:spPr>
          <a:xfrm>
            <a:off x="7521885" y="2185900"/>
            <a:ext cx="1250891" cy="1773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0158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40" grpId="0"/>
      <p:bldP spid="13" grpId="0"/>
      <p:bldP spid="18" grpId="0"/>
      <p:bldP spid="19" grpId="0" animBg="1"/>
      <p:bldP spid="21" grpId="0"/>
      <p:bldP spid="22" grpId="0" animBg="1"/>
      <p:bldP spid="24" grpId="0" animBg="1"/>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B8E61-640A-2718-0119-603409A66B54}"/>
            </a:ext>
          </a:extLst>
        </p:cNvPr>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1F4B2F4-F1A4-EE7F-B0D6-08E57EB4C4A6}"/>
              </a:ext>
            </a:extLst>
          </p:cNvPr>
          <p:cNvSpPr/>
          <p:nvPr/>
        </p:nvSpPr>
        <p:spPr>
          <a:xfrm>
            <a:off x="539552" y="1641987"/>
            <a:ext cx="8492015" cy="2657955"/>
          </a:xfrm>
          <a:prstGeom prst="roundRect">
            <a:avLst>
              <a:gd name="adj" fmla="val 6881"/>
            </a:avLst>
          </a:prstGeom>
          <a:solidFill>
            <a:schemeClr val="accent1">
              <a:lumMod val="10000"/>
              <a:lumOff val="9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98421740-8428-725D-FFC2-ECD36909B002}"/>
              </a:ext>
            </a:extLst>
          </p:cNvPr>
          <p:cNvSpPr>
            <a:spLocks noGrp="1"/>
          </p:cNvSpPr>
          <p:nvPr>
            <p:ph type="title"/>
          </p:nvPr>
        </p:nvSpPr>
        <p:spPr>
          <a:xfrm>
            <a:off x="457200" y="721816"/>
            <a:ext cx="8229600" cy="573417"/>
          </a:xfrm>
        </p:spPr>
        <p:txBody>
          <a:bodyPr>
            <a:normAutofit fontScale="90000"/>
          </a:bodyPr>
          <a:lstStyle/>
          <a:p>
            <a:r>
              <a:rPr lang="en-NZ" sz="2800" dirty="0"/>
              <a:t>Compliance pathway via the Building Product Specifications</a:t>
            </a:r>
          </a:p>
        </p:txBody>
      </p:sp>
      <p:sp>
        <p:nvSpPr>
          <p:cNvPr id="9" name="TextBox 8">
            <a:extLst>
              <a:ext uri="{FF2B5EF4-FFF2-40B4-BE49-F238E27FC236}">
                <a16:creationId xmlns:a16="http://schemas.microsoft.com/office/drawing/2014/main" id="{4EC143DC-A496-F74E-867D-A16F7B9BDC02}"/>
              </a:ext>
            </a:extLst>
          </p:cNvPr>
          <p:cNvSpPr txBox="1"/>
          <p:nvPr/>
        </p:nvSpPr>
        <p:spPr>
          <a:xfrm>
            <a:off x="447259" y="1225410"/>
            <a:ext cx="6428997" cy="369332"/>
          </a:xfrm>
          <a:prstGeom prst="rect">
            <a:avLst/>
          </a:prstGeom>
          <a:noFill/>
        </p:spPr>
        <p:txBody>
          <a:bodyPr wrap="square" rtlCol="0">
            <a:spAutoFit/>
          </a:bodyPr>
          <a:lstStyle/>
          <a:p>
            <a:r>
              <a:rPr lang="en-NZ" dirty="0"/>
              <a:t>Example: Fire spread on linings in C/AS1, C/AS2, C/VM2</a:t>
            </a:r>
          </a:p>
        </p:txBody>
      </p:sp>
      <p:sp>
        <p:nvSpPr>
          <p:cNvPr id="13" name="TextBox 12">
            <a:extLst>
              <a:ext uri="{FF2B5EF4-FFF2-40B4-BE49-F238E27FC236}">
                <a16:creationId xmlns:a16="http://schemas.microsoft.com/office/drawing/2014/main" id="{47E02272-94D8-1595-316D-4D8726B377A3}"/>
              </a:ext>
            </a:extLst>
          </p:cNvPr>
          <p:cNvSpPr txBox="1"/>
          <p:nvPr/>
        </p:nvSpPr>
        <p:spPr>
          <a:xfrm>
            <a:off x="5203924" y="1602094"/>
            <a:ext cx="4078869" cy="369332"/>
          </a:xfrm>
          <a:prstGeom prst="rect">
            <a:avLst/>
          </a:prstGeom>
          <a:noFill/>
        </p:spPr>
        <p:txBody>
          <a:bodyPr wrap="square" rtlCol="0">
            <a:spAutoFit/>
          </a:bodyPr>
          <a:lstStyle/>
          <a:p>
            <a:pPr algn="ctr"/>
            <a:r>
              <a:rPr lang="en-NZ" dirty="0"/>
              <a:t>C/AS1, C/AS2, C/VM2 Second Edition</a:t>
            </a:r>
          </a:p>
        </p:txBody>
      </p:sp>
      <p:pic>
        <p:nvPicPr>
          <p:cNvPr id="15" name="Picture 14">
            <a:extLst>
              <a:ext uri="{FF2B5EF4-FFF2-40B4-BE49-F238E27FC236}">
                <a16:creationId xmlns:a16="http://schemas.microsoft.com/office/drawing/2014/main" id="{806999C2-BEF2-F106-D89A-63CBB597FEE6}"/>
              </a:ext>
            </a:extLst>
          </p:cNvPr>
          <p:cNvPicPr>
            <a:picLocks noChangeAspect="1"/>
          </p:cNvPicPr>
          <p:nvPr/>
        </p:nvPicPr>
        <p:blipFill>
          <a:blip r:embed="rId3"/>
          <a:stretch>
            <a:fillRect/>
          </a:stretch>
        </p:blipFill>
        <p:spPr>
          <a:xfrm>
            <a:off x="3951505" y="2004394"/>
            <a:ext cx="1209605" cy="1699256"/>
          </a:xfrm>
          <a:prstGeom prst="rect">
            <a:avLst/>
          </a:prstGeom>
          <a:ln>
            <a:noFill/>
          </a:ln>
          <a:effectLst>
            <a:outerShdw blurRad="292100" dist="139700" dir="2700000" algn="tl" rotWithShape="0">
              <a:srgbClr val="333333">
                <a:alpha val="65000"/>
              </a:srgbClr>
            </a:outerShdw>
          </a:effectLst>
        </p:spPr>
      </p:pic>
      <p:sp>
        <p:nvSpPr>
          <p:cNvPr id="22" name="Speech Bubble: Rectangle 21">
            <a:extLst>
              <a:ext uri="{FF2B5EF4-FFF2-40B4-BE49-F238E27FC236}">
                <a16:creationId xmlns:a16="http://schemas.microsoft.com/office/drawing/2014/main" id="{F7B06923-5DC8-43A7-C0D7-E2B41AAFCBEE}"/>
              </a:ext>
            </a:extLst>
          </p:cNvPr>
          <p:cNvSpPr/>
          <p:nvPr/>
        </p:nvSpPr>
        <p:spPr>
          <a:xfrm rot="16200000">
            <a:off x="1201061" y="1523444"/>
            <a:ext cx="1746570" cy="2547037"/>
          </a:xfrm>
          <a:prstGeom prst="wedgeRectCallout">
            <a:avLst>
              <a:gd name="adj1" fmla="val -19702"/>
              <a:gd name="adj2" fmla="val 642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Speech Bubble: Rectangle 23">
            <a:extLst>
              <a:ext uri="{FF2B5EF4-FFF2-40B4-BE49-F238E27FC236}">
                <a16:creationId xmlns:a16="http://schemas.microsoft.com/office/drawing/2014/main" id="{9C145CC4-1F2F-7BE0-6B3B-1AEF782A557E}"/>
              </a:ext>
            </a:extLst>
          </p:cNvPr>
          <p:cNvSpPr/>
          <p:nvPr/>
        </p:nvSpPr>
        <p:spPr>
          <a:xfrm rot="16200000">
            <a:off x="3663376" y="2208761"/>
            <a:ext cx="1785865" cy="1312306"/>
          </a:xfrm>
          <a:prstGeom prst="wedgeRectCallout">
            <a:avLst>
              <a:gd name="adj1" fmla="val 20455"/>
              <a:gd name="adj2" fmla="val 6372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TextBox 30">
            <a:extLst>
              <a:ext uri="{FF2B5EF4-FFF2-40B4-BE49-F238E27FC236}">
                <a16:creationId xmlns:a16="http://schemas.microsoft.com/office/drawing/2014/main" id="{6B4FCF44-D829-A750-5CF0-6DB856B3AEB5}"/>
              </a:ext>
            </a:extLst>
          </p:cNvPr>
          <p:cNvSpPr txBox="1"/>
          <p:nvPr/>
        </p:nvSpPr>
        <p:spPr>
          <a:xfrm>
            <a:off x="683568" y="4307565"/>
            <a:ext cx="3600400" cy="27699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NZ" sz="1200" dirty="0"/>
              <a:t>Options (a) to (</a:t>
            </a:r>
            <a:r>
              <a:rPr lang="en-NZ" sz="1200" dirty="0" err="1"/>
              <a:t>i</a:t>
            </a:r>
            <a:r>
              <a:rPr lang="en-NZ" sz="1200" dirty="0"/>
              <a:t>) cited in the BPS</a:t>
            </a:r>
          </a:p>
        </p:txBody>
      </p:sp>
      <p:pic>
        <p:nvPicPr>
          <p:cNvPr id="1026" name="Picture 2">
            <a:extLst>
              <a:ext uri="{FF2B5EF4-FFF2-40B4-BE49-F238E27FC236}">
                <a16:creationId xmlns:a16="http://schemas.microsoft.com/office/drawing/2014/main" id="{51709C3A-F881-CF22-A274-41E3845C70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493" y="2051942"/>
            <a:ext cx="2272150" cy="118136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A close up of words&#10;&#10;AI-generated content may be incorrect.">
            <a:extLst>
              <a:ext uri="{FF2B5EF4-FFF2-40B4-BE49-F238E27FC236}">
                <a16:creationId xmlns:a16="http://schemas.microsoft.com/office/drawing/2014/main" id="{81321A63-1C1E-DC93-87FE-A87886A898C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949493" y="3228780"/>
            <a:ext cx="2272150" cy="2914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120F963-B18C-9CA3-F1A7-FD546D78B964}"/>
              </a:ext>
            </a:extLst>
          </p:cNvPr>
          <p:cNvSpPr>
            <a:spLocks noChangeArrowheads="1"/>
          </p:cNvSpPr>
          <p:nvPr/>
        </p:nvSpPr>
        <p:spPr bwMode="auto">
          <a:xfrm>
            <a:off x="390020" y="281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5" name="Rectangle 4">
            <a:extLst>
              <a:ext uri="{FF2B5EF4-FFF2-40B4-BE49-F238E27FC236}">
                <a16:creationId xmlns:a16="http://schemas.microsoft.com/office/drawing/2014/main" id="{FC0207AB-4C8A-F258-4543-EEE3AB27FFAF}"/>
              </a:ext>
            </a:extLst>
          </p:cNvPr>
          <p:cNvSpPr>
            <a:spLocks noChangeArrowheads="1"/>
          </p:cNvSpPr>
          <p:nvPr/>
        </p:nvSpPr>
        <p:spPr bwMode="auto">
          <a:xfrm>
            <a:off x="390020" y="372049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8" name="Picture 7" descr="A red box with white text&#10;&#10;AI-generated content may be incorrect.">
            <a:extLst>
              <a:ext uri="{FF2B5EF4-FFF2-40B4-BE49-F238E27FC236}">
                <a16:creationId xmlns:a16="http://schemas.microsoft.com/office/drawing/2014/main" id="{58F50649-1F1A-3FB2-800E-3A7097D446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3225" y="1972283"/>
            <a:ext cx="1285420" cy="1818043"/>
          </a:xfrm>
          <a:prstGeom prst="rect">
            <a:avLst/>
          </a:prstGeom>
          <a:ln w="6350">
            <a:solidFill>
              <a:schemeClr val="tx1"/>
            </a:solidFill>
          </a:ln>
        </p:spPr>
      </p:pic>
      <p:pic>
        <p:nvPicPr>
          <p:cNvPr id="11" name="Picture 10" descr="A red sign with white text&#10;&#10;AI-generated content may be incorrect.">
            <a:extLst>
              <a:ext uri="{FF2B5EF4-FFF2-40B4-BE49-F238E27FC236}">
                <a16:creationId xmlns:a16="http://schemas.microsoft.com/office/drawing/2014/main" id="{1829E781-5E46-374A-13BF-308521D8BB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7182" y="2110151"/>
            <a:ext cx="1362924" cy="1923523"/>
          </a:xfrm>
          <a:prstGeom prst="rect">
            <a:avLst/>
          </a:prstGeom>
          <a:ln w="6350">
            <a:solidFill>
              <a:schemeClr val="tx1"/>
            </a:solidFill>
          </a:ln>
        </p:spPr>
      </p:pic>
      <p:pic>
        <p:nvPicPr>
          <p:cNvPr id="16" name="Picture 15" descr="A red cover with white text&#10;&#10;AI-generated content may be incorrect.">
            <a:extLst>
              <a:ext uri="{FF2B5EF4-FFF2-40B4-BE49-F238E27FC236}">
                <a16:creationId xmlns:a16="http://schemas.microsoft.com/office/drawing/2014/main" id="{DE81D4D2-9ED9-5726-EAB7-4AF76675B6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5823" y="2279289"/>
            <a:ext cx="1351250" cy="1923524"/>
          </a:xfrm>
          <a:prstGeom prst="rect">
            <a:avLst/>
          </a:prstGeom>
          <a:ln w="6350">
            <a:solidFill>
              <a:schemeClr val="tx1"/>
            </a:solidFill>
          </a:ln>
        </p:spPr>
      </p:pic>
      <p:sp>
        <p:nvSpPr>
          <p:cNvPr id="17" name="TextBox 16">
            <a:extLst>
              <a:ext uri="{FF2B5EF4-FFF2-40B4-BE49-F238E27FC236}">
                <a16:creationId xmlns:a16="http://schemas.microsoft.com/office/drawing/2014/main" id="{5DD2CA43-D8E9-65A3-9421-2B3C34E9AA05}"/>
              </a:ext>
            </a:extLst>
          </p:cNvPr>
          <p:cNvSpPr txBox="1"/>
          <p:nvPr/>
        </p:nvSpPr>
        <p:spPr>
          <a:xfrm>
            <a:off x="5468444" y="4299942"/>
            <a:ext cx="3600400" cy="46166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NZ" sz="1200" dirty="0"/>
              <a:t>Building Product Specifications section is cited in C/AS1, C/AS2, C/VM2</a:t>
            </a:r>
          </a:p>
        </p:txBody>
      </p:sp>
    </p:spTree>
    <p:extLst>
      <p:ext uri="{BB962C8B-B14F-4D97-AF65-F5344CB8AC3E}">
        <p14:creationId xmlns:p14="http://schemas.microsoft.com/office/powerpoint/2010/main" val="4024717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p:bldP spid="22" grpId="0" animBg="1"/>
      <p:bldP spid="24" grpId="0" animBg="1"/>
      <p:bldP spid="31"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7.08.21"/>
  <p:tag name="AS_TITLE" val="Aspose.Slides for .NET 4.0"/>
  <p:tag name="AS_VERSION" val="17.8"/>
</p:tagLst>
</file>

<file path=ppt/theme/theme1.xml><?xml version="1.0" encoding="utf-8"?>
<a:theme xmlns:a="http://schemas.openxmlformats.org/drawingml/2006/main" name="Office Theme">
  <a:themeElements>
    <a:clrScheme name="BP Colour Palette">
      <a:dk1>
        <a:srgbClr val="000000"/>
      </a:dk1>
      <a:lt1>
        <a:srgbClr val="FFFFFF"/>
      </a:lt1>
      <a:dk2>
        <a:srgbClr val="002E61"/>
      </a:dk2>
      <a:lt2>
        <a:srgbClr val="086BFF"/>
      </a:lt2>
      <a:accent1>
        <a:srgbClr val="002E61"/>
      </a:accent1>
      <a:accent2>
        <a:srgbClr val="FF6900"/>
      </a:accent2>
      <a:accent3>
        <a:srgbClr val="00B5E2"/>
      </a:accent3>
      <a:accent4>
        <a:srgbClr val="FBE122"/>
      </a:accent4>
      <a:accent5>
        <a:srgbClr val="B8249D"/>
      </a:accent5>
      <a:accent6>
        <a:srgbClr val="009F47"/>
      </a:accent6>
      <a:hlink>
        <a:srgbClr val="00B5E2"/>
      </a:hlink>
      <a:folHlink>
        <a:srgbClr val="FF69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3173FD-5838-E448-BAF6-4A8C48C90A07}" vid="{A074F45B-56D1-B340-8972-014C8B892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BP PowerPoint new</Template>
  <TotalTime>0</TotalTime>
  <Words>1505</Words>
  <Application>Microsoft Office PowerPoint</Application>
  <PresentationFormat>On-screen Show (16:9)</PresentationFormat>
  <Paragraphs>268</Paragraphs>
  <Slides>44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Calibri</vt:lpstr>
      <vt:lpstr>Montserrat</vt:lpstr>
      <vt:lpstr>Symbol</vt:lpstr>
      <vt:lpstr>Times New Roman</vt:lpstr>
      <vt:lpstr>Office Theme</vt:lpstr>
      <vt:lpstr>Building Code Update 2025 Building Product Specifications and amended acceptable solutions and verification methods</vt:lpstr>
      <vt:lpstr>Housekeeping</vt:lpstr>
      <vt:lpstr>Overseas building products</vt:lpstr>
      <vt:lpstr>Building Product Specifications</vt:lpstr>
      <vt:lpstr>Building Product Specifications – Consultation</vt:lpstr>
      <vt:lpstr>Organisation of the document</vt:lpstr>
      <vt:lpstr>Building Product Specifications: First edition</vt:lpstr>
      <vt:lpstr>Compliance pathway via the Building Product Specifications</vt:lpstr>
      <vt:lpstr>Compliance pathway via the Building Product Specifications</vt:lpstr>
      <vt:lpstr>Building Product Specifications and existing compliance pathways</vt:lpstr>
      <vt:lpstr>Acceptable solutions and verification methods</vt:lpstr>
      <vt:lpstr>PowerPoint Presentation</vt:lpstr>
      <vt:lpstr>16 amended acceptable solutions and verification methods</vt:lpstr>
      <vt:lpstr>Acceptable solutions and verification methods</vt:lpstr>
      <vt:lpstr>New document layout</vt:lpstr>
      <vt:lpstr>New document layout</vt:lpstr>
      <vt:lpstr>Republished without references to the BPS</vt:lpstr>
      <vt:lpstr>HVAC systems</vt:lpstr>
      <vt:lpstr>Information on G4/AS1 Fifth Edition</vt:lpstr>
      <vt:lpstr>Information on G4/AS1 Fifth Edition</vt:lpstr>
      <vt:lpstr>E2/VM1 Fourth Edition</vt:lpstr>
      <vt:lpstr>E2/AS1 Fourth Edition</vt:lpstr>
      <vt:lpstr>E2/AS1 Fourth Edition</vt:lpstr>
      <vt:lpstr>E2/AS1 Comparison</vt:lpstr>
      <vt:lpstr>B2/AS1 Third Edition</vt:lpstr>
      <vt:lpstr>B2/AS1 Third Edition – Comparison of the timber section</vt:lpstr>
      <vt:lpstr>B2/AS1 Third Edition – BPS reference</vt:lpstr>
      <vt:lpstr>C/AS1, C/AS2, C/VM2</vt:lpstr>
      <vt:lpstr>C/AS2 Second edition – Examples</vt:lpstr>
      <vt:lpstr>C/AS2 Comparison – Part 3</vt:lpstr>
      <vt:lpstr>C/AS2 Second edition – Table 2.2.1.1 fixed</vt:lpstr>
      <vt:lpstr>C/VM2 Comparison – Design scenario IS</vt:lpstr>
      <vt:lpstr>Building Code fire safety review</vt:lpstr>
      <vt:lpstr>B1/AS1, B1/AS3, B1/VM1, B1/VM2 Second Edition</vt:lpstr>
      <vt:lpstr>B1/VM1 Second Edition</vt:lpstr>
      <vt:lpstr>B1/VM1 Second Edition – Structural design actions</vt:lpstr>
      <vt:lpstr>B1/AS1 Second Edition</vt:lpstr>
      <vt:lpstr>B1/AS1 Comparison – NZS 3604</vt:lpstr>
      <vt:lpstr>B1/VM2 Second edition</vt:lpstr>
      <vt:lpstr>B1/VM2 Comparison – Equations</vt:lpstr>
      <vt:lpstr>B1/VM2 Comparison – Equations for pile foundations</vt:lpstr>
      <vt:lpstr>Summary</vt:lpstr>
      <vt:lpstr>Summary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Code update webinar August 2025</dc:title>
  <dc:creator/>
  <cp:lastModifiedBy/>
  <cp:revision>1</cp:revision>
  <dcterms:created xsi:type="dcterms:W3CDTF">2025-08-20T01:28:00Z</dcterms:created>
  <dcterms:modified xsi:type="dcterms:W3CDTF">2025-08-20T01:28:49Z</dcterms:modified>
</cp:coreProperties>
</file>